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8" r:id="rId3"/>
    <p:sldId id="257" r:id="rId4"/>
    <p:sldId id="259" r:id="rId5"/>
    <p:sldId id="261" r:id="rId6"/>
    <p:sldId id="260" r:id="rId7"/>
    <p:sldId id="265" r:id="rId8"/>
    <p:sldId id="264" r:id="rId9"/>
    <p:sldId id="266" r:id="rId10"/>
    <p:sldId id="267" r:id="rId11"/>
    <p:sldId id="262" r:id="rId12"/>
  </p:sldIdLst>
  <p:sldSz cx="9144000" cy="6858000" type="screen4x3"/>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aximized" horzBarState="maximized">
    <p:restoredLeft sz="84380"/>
    <p:restoredTop sz="94660"/>
  </p:normalViewPr>
  <p:slideViewPr>
    <p:cSldViewPr>
      <p:cViewPr varScale="1">
        <p:scale>
          <a:sx n="87" d="100"/>
          <a:sy n="87" d="100"/>
        </p:scale>
        <p:origin x="1848"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jpeg>
</file>

<file path=ppt/media/image11.jpg>
</file>

<file path=ppt/media/image12.jpg>
</file>

<file path=ppt/media/image13.jpg>
</file>

<file path=ppt/media/image14.jpeg>
</file>

<file path=ppt/media/image15.jpg>
</file>

<file path=ppt/media/image16.png>
</file>

<file path=ppt/media/image17.png>
</file>

<file path=ppt/media/image2.jp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p:cNvSpPr>
            <a:spLocks noGrp="1"/>
          </p:cNvSpPr>
          <p:nvPr>
            <p:ph type="ctrTitle"/>
          </p:nvPr>
        </p:nvSpPr>
        <p:spPr>
          <a:xfrm>
            <a:off x="685800" y="2130425"/>
            <a:ext cx="7772400" cy="1470025"/>
          </a:xfrm>
        </p:spPr>
        <p:txBody>
          <a:bodyPr/>
          <a:lstStyle/>
          <a:p>
            <a:r>
              <a:rPr lang="he-IL"/>
              <a:t>לחץ כדי לערוך סגנון כותרת של תבנית בסיס</a:t>
            </a:r>
          </a:p>
        </p:txBody>
      </p:sp>
      <p:sp>
        <p:nvSpPr>
          <p:cNvPr id="3" name="כותרת משנה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p>
        </p:txBody>
      </p:sp>
      <p:sp>
        <p:nvSpPr>
          <p:cNvPr id="4" name="מציין מיקום של תאריך 3"/>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6629400" y="274638"/>
            <a:ext cx="2057400" cy="5851525"/>
          </a:xfrm>
        </p:spPr>
        <p:txBody>
          <a:bodyPr vert="eaVert"/>
          <a:lstStyle/>
          <a:p>
            <a:r>
              <a:rPr lang="he-IL"/>
              <a:t>לחץ כדי לערוך סגנון כותרת של תבנית בסיס</a:t>
            </a:r>
          </a:p>
        </p:txBody>
      </p:sp>
      <p:sp>
        <p:nvSpPr>
          <p:cNvPr id="3" name="מציין מיקום של טקסט אנכי 2"/>
          <p:cNvSpPr>
            <a:spLocks noGrp="1"/>
          </p:cNvSpPr>
          <p:nvPr>
            <p:ph type="body" orient="vert" idx="1"/>
          </p:nvPr>
        </p:nvSpPr>
        <p:spPr>
          <a:xfrm>
            <a:off x="457200" y="274638"/>
            <a:ext cx="6019800" cy="5851525"/>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תוכן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p:cNvSpPr>
            <a:spLocks noGrp="1"/>
          </p:cNvSpPr>
          <p:nvPr>
            <p:ph type="title"/>
          </p:nvPr>
        </p:nvSpPr>
        <p:spPr>
          <a:xfrm>
            <a:off x="722313" y="4406900"/>
            <a:ext cx="7772400" cy="1362075"/>
          </a:xfrm>
        </p:spPr>
        <p:txBody>
          <a:bodyPr anchor="t"/>
          <a:lstStyle>
            <a:lvl1pPr algn="r">
              <a:defRPr sz="4000" b="1" cap="all"/>
            </a:lvl1pPr>
          </a:lstStyle>
          <a:p>
            <a:r>
              <a:rPr lang="he-IL"/>
              <a:t>לחץ כדי לערוך סגנון כותרת של תבנית בסיס</a:t>
            </a:r>
          </a:p>
        </p:txBody>
      </p:sp>
      <p:sp>
        <p:nvSpPr>
          <p:cNvPr id="3" name="מציין מיקום טקסט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תוכן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lvl1pPr>
              <a:defRPr/>
            </a:lvl1pPr>
          </a:lstStyle>
          <a:p>
            <a:r>
              <a:rPr lang="he-IL"/>
              <a:t>לחץ כדי לערוך סגנון כותרת של תבנית בסיס</a:t>
            </a:r>
          </a:p>
        </p:txBody>
      </p:sp>
      <p:sp>
        <p:nvSpPr>
          <p:cNvPr id="3" name="מציין מיקום טקסט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8" name="מציין מיקום של כותרת תחתונה 7"/>
          <p:cNvSpPr>
            <a:spLocks noGrp="1"/>
          </p:cNvSpPr>
          <p:nvPr>
            <p:ph type="ftr" sz="quarter" idx="11"/>
          </p:nvPr>
        </p:nvSpPr>
        <p:spPr/>
        <p:txBody>
          <a:bodyPr/>
          <a:lstStyle/>
          <a:p>
            <a:endParaRPr lang="he-IL"/>
          </a:p>
        </p:txBody>
      </p:sp>
      <p:sp>
        <p:nvSpPr>
          <p:cNvPr id="9" name="מציין מיקום של מספר שקופית 8"/>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4" name="מציין מיקום של כותרת תחתונה 3"/>
          <p:cNvSpPr>
            <a:spLocks noGrp="1"/>
          </p:cNvSpPr>
          <p:nvPr>
            <p:ph type="ftr" sz="quarter" idx="11"/>
          </p:nvPr>
        </p:nvSpPr>
        <p:spPr/>
        <p:txBody>
          <a:bodyPr/>
          <a:lstStyle/>
          <a:p>
            <a:endParaRPr lang="he-IL"/>
          </a:p>
        </p:txBody>
      </p:sp>
      <p:sp>
        <p:nvSpPr>
          <p:cNvPr id="5" name="מציין מיקום של מספר שקופית 4"/>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3" name="מציין מיקום של כותרת תחתונה 2"/>
          <p:cNvSpPr>
            <a:spLocks noGrp="1"/>
          </p:cNvSpPr>
          <p:nvPr>
            <p:ph type="ftr" sz="quarter" idx="11"/>
          </p:nvPr>
        </p:nvSpPr>
        <p:spPr/>
        <p:txBody>
          <a:bodyPr/>
          <a:lstStyle/>
          <a:p>
            <a:endParaRPr lang="he-IL"/>
          </a:p>
        </p:txBody>
      </p:sp>
      <p:sp>
        <p:nvSpPr>
          <p:cNvPr id="4" name="מציין מיקום של מספר שקופית 3"/>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273050"/>
            <a:ext cx="3008313" cy="1162050"/>
          </a:xfrm>
        </p:spPr>
        <p:txBody>
          <a:bodyPr anchor="b"/>
          <a:lstStyle>
            <a:lvl1pPr algn="r">
              <a:defRPr sz="2000" b="1"/>
            </a:lvl1pPr>
          </a:lstStyle>
          <a:p>
            <a:r>
              <a:rPr lang="he-IL"/>
              <a:t>לחץ כדי לערוך סגנון כותרת של תבנית בסיס</a:t>
            </a:r>
          </a:p>
        </p:txBody>
      </p:sp>
      <p:sp>
        <p:nvSpPr>
          <p:cNvPr id="3" name="מציין מיקום תוכן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1792288" y="4800600"/>
            <a:ext cx="5486400" cy="566738"/>
          </a:xfrm>
        </p:spPr>
        <p:txBody>
          <a:bodyPr anchor="b"/>
          <a:lstStyle>
            <a:lvl1pPr algn="r">
              <a:defRPr sz="2000" b="1"/>
            </a:lvl1pPr>
          </a:lstStyle>
          <a:p>
            <a:r>
              <a:rPr lang="he-IL"/>
              <a:t>לחץ כדי לערוך סגנון כותרת של תבנית בסיס</a:t>
            </a:r>
          </a:p>
        </p:txBody>
      </p:sp>
      <p:sp>
        <p:nvSpPr>
          <p:cNvPr id="3" name="מציין מיקום של תמונה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359A7F37-1378-4811-848D-A3AD6AB9A0B2}" type="datetimeFigureOut">
              <a:rPr lang="he-IL" smtClean="0"/>
              <a:t>כ"ג/כסלו/תש"פ</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C97E0827-F0DF-4892-A095-5A9600A49C46}" type="slidenum">
              <a:rPr lang="he-IL" smtClean="0"/>
              <a:t>‹#›</a:t>
            </a:fld>
            <a:endParaRPr lang="he-I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p:cNvSpPr>
            <a:spLocks noGrp="1"/>
          </p:cNvSpPr>
          <p:nvPr>
            <p:ph type="title"/>
          </p:nvPr>
        </p:nvSpPr>
        <p:spPr>
          <a:xfrm>
            <a:off x="457200" y="274638"/>
            <a:ext cx="8229600" cy="1143000"/>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p:cNvSpPr>
            <a:spLocks noGrp="1"/>
          </p:cNvSpPr>
          <p:nvPr>
            <p:ph type="body" idx="1"/>
          </p:nvPr>
        </p:nvSpPr>
        <p:spPr>
          <a:xfrm>
            <a:off x="457200" y="1600200"/>
            <a:ext cx="8229600" cy="4525963"/>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2"/>
          </p:nvPr>
        </p:nvSpPr>
        <p:spPr>
          <a:xfrm>
            <a:off x="6553200" y="6356350"/>
            <a:ext cx="21336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359A7F37-1378-4811-848D-A3AD6AB9A0B2}" type="datetimeFigureOut">
              <a:rPr lang="he-IL" smtClean="0"/>
              <a:t>כ"ג/כסלו/תש"פ</a:t>
            </a:fld>
            <a:endParaRPr lang="he-IL"/>
          </a:p>
        </p:txBody>
      </p:sp>
      <p:sp>
        <p:nvSpPr>
          <p:cNvPr id="5" name="מציין מיקום של כותרת תחתונה 4"/>
          <p:cNvSpPr>
            <a:spLocks noGrp="1"/>
          </p:cNvSpPr>
          <p:nvPr>
            <p:ph type="ftr" sz="quarter" idx="3"/>
          </p:nvPr>
        </p:nvSpPr>
        <p:spPr>
          <a:xfrm>
            <a:off x="3124200" y="6356350"/>
            <a:ext cx="28956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p:cNvSpPr>
            <a:spLocks noGrp="1"/>
          </p:cNvSpPr>
          <p:nvPr>
            <p:ph type="sldNum" sz="quarter" idx="4"/>
          </p:nvPr>
        </p:nvSpPr>
        <p:spPr>
          <a:xfrm>
            <a:off x="457200" y="6356350"/>
            <a:ext cx="21336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C97E0827-F0DF-4892-A095-5A9600A49C46}" type="slidenum">
              <a:rPr lang="he-IL" smtClean="0"/>
              <a:t>‹#›</a:t>
            </a:fld>
            <a:endParaRPr lang="he-IL"/>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natewren.com/rad-pack-80s-themed-hd-wallpapers/" TargetMode="External"/><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hyperlink" Target="https://www.y4pc.co.il/bitcoin.html" TargetMode="External"/><Relationship Id="rId2" Type="http://schemas.openxmlformats.org/officeDocument/2006/relationships/image" Target="../media/image13.jpg"/><Relationship Id="rId1" Type="http://schemas.openxmlformats.org/officeDocument/2006/relationships/slideLayout" Target="../slideLayouts/slideLayout4.xml"/><Relationship Id="rId4" Type="http://schemas.openxmlformats.org/officeDocument/2006/relationships/hyperlink" Target="https://www.y4pc.co.il/deleted-files-restore.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natewren.com/rad-pack-80s-themed-hd-wallpapers/"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כותרת 1"/>
          <p:cNvSpPr>
            <a:spLocks noGrp="1"/>
          </p:cNvSpPr>
          <p:nvPr>
            <p:ph type="title"/>
          </p:nvPr>
        </p:nvSpPr>
        <p:spPr/>
        <p:txBody>
          <a:bodyPr>
            <a:noAutofit/>
          </a:bodyPr>
          <a:lstStyle/>
          <a:p>
            <a:r>
              <a:rPr lang="he-IL" sz="6600" b="1" dirty="0">
                <a:solidFill>
                  <a:schemeClr val="accent6">
                    <a:lumMod val="75000"/>
                  </a:schemeClr>
                </a:solidFill>
              </a:rPr>
              <a:t>ווירוס כופר</a:t>
            </a:r>
          </a:p>
        </p:txBody>
      </p:sp>
      <p:sp>
        <p:nvSpPr>
          <p:cNvPr id="3" name="כותרת משנה 2"/>
          <p:cNvSpPr>
            <a:spLocks noGrp="1"/>
          </p:cNvSpPr>
          <p:nvPr>
            <p:ph sz="half" idx="1"/>
          </p:nvPr>
        </p:nvSpPr>
        <p:spPr>
          <a:xfrm>
            <a:off x="152400" y="3810000"/>
            <a:ext cx="3352800" cy="3174394"/>
          </a:xfrm>
        </p:spPr>
        <p:txBody>
          <a:bodyPr>
            <a:normAutofit/>
          </a:bodyPr>
          <a:lstStyle/>
          <a:p>
            <a:pPr marL="0" indent="0" fontAlgn="base">
              <a:buNone/>
            </a:pPr>
            <a:r>
              <a:rPr lang="he-IL" sz="2400" b="1" dirty="0">
                <a:solidFill>
                  <a:schemeClr val="bg1"/>
                </a:solidFill>
              </a:rPr>
              <a:t>    מהו וירוס כופר?</a:t>
            </a:r>
          </a:p>
          <a:p>
            <a:pPr fontAlgn="base"/>
            <a:r>
              <a:rPr lang="he-IL" sz="1400" dirty="0">
                <a:solidFill>
                  <a:schemeClr val="bg1"/>
                </a:solidFill>
              </a:rPr>
              <a:t>וירוס כופר באנגלית</a:t>
            </a:r>
            <a:r>
              <a:rPr lang="en-US" sz="1400" dirty="0">
                <a:solidFill>
                  <a:schemeClr val="bg1"/>
                </a:solidFill>
              </a:rPr>
              <a:t> (Ransomware) </a:t>
            </a:r>
            <a:r>
              <a:rPr lang="he-IL" sz="1400" dirty="0">
                <a:solidFill>
                  <a:schemeClr val="bg1"/>
                </a:solidFill>
              </a:rPr>
              <a:t>הינו תוכנה\נזקה, אשר מצפינה קבצים שונים, כמו מסמכי </a:t>
            </a:r>
            <a:r>
              <a:rPr lang="en-US" sz="1400" dirty="0">
                <a:solidFill>
                  <a:schemeClr val="bg1"/>
                </a:solidFill>
              </a:rPr>
              <a:t> Word, Excel </a:t>
            </a:r>
            <a:r>
              <a:rPr lang="he-IL" sz="1400" dirty="0">
                <a:solidFill>
                  <a:schemeClr val="bg1"/>
                </a:solidFill>
              </a:rPr>
              <a:t>תמונות, קובצי </a:t>
            </a:r>
            <a:r>
              <a:rPr lang="en-US" sz="1400" dirty="0">
                <a:solidFill>
                  <a:schemeClr val="bg1"/>
                </a:solidFill>
              </a:rPr>
              <a:t>PDF </a:t>
            </a:r>
            <a:r>
              <a:rPr lang="he-IL" sz="1400" dirty="0">
                <a:solidFill>
                  <a:schemeClr val="bg1"/>
                </a:solidFill>
              </a:rPr>
              <a:t> במחשב או ברשת המחשבים ודורשת כופר תמורתם.</a:t>
            </a:r>
          </a:p>
          <a:p>
            <a:endParaRPr lang="he-IL" sz="2000" dirty="0">
              <a:solidFill>
                <a:schemeClr val="bg1"/>
              </a:solidFill>
            </a:endParaRPr>
          </a:p>
        </p:txBody>
      </p:sp>
      <p:sp>
        <p:nvSpPr>
          <p:cNvPr id="8" name="מציין מיקום תוכן 7">
            <a:extLst>
              <a:ext uri="{FF2B5EF4-FFF2-40B4-BE49-F238E27FC236}">
                <a16:creationId xmlns:a16="http://schemas.microsoft.com/office/drawing/2014/main" id="{03630DB0-8B48-4650-907E-661E55D81034}"/>
              </a:ext>
            </a:extLst>
          </p:cNvPr>
          <p:cNvSpPr>
            <a:spLocks noGrp="1"/>
          </p:cNvSpPr>
          <p:nvPr>
            <p:ph sz="half" idx="2"/>
          </p:nvPr>
        </p:nvSpPr>
        <p:spPr>
          <a:xfrm>
            <a:off x="3962400" y="4419600"/>
            <a:ext cx="4038600" cy="4525963"/>
          </a:xfrm>
        </p:spPr>
        <p:txBody>
          <a:bodyPr>
            <a:noAutofit/>
          </a:bodyPr>
          <a:lstStyle/>
          <a:p>
            <a:pPr fontAlgn="base"/>
            <a:r>
              <a:rPr lang="he-IL" sz="1400" dirty="0">
                <a:solidFill>
                  <a:schemeClr val="bg1"/>
                </a:solidFill>
              </a:rPr>
              <a:t>מיד עם ההדבקה, הווירוס ייצר 3 קבצים בסיומת</a:t>
            </a:r>
            <a:r>
              <a:rPr lang="en-US" sz="1400" dirty="0">
                <a:solidFill>
                  <a:schemeClr val="bg1"/>
                </a:solidFill>
              </a:rPr>
              <a:t> EXE </a:t>
            </a:r>
            <a:r>
              <a:rPr lang="he-IL" sz="1400" dirty="0">
                <a:solidFill>
                  <a:schemeClr val="bg1"/>
                </a:solidFill>
              </a:rPr>
              <a:t>(קובץ תוכנה) וישתול את הקבצים במספר תיקיות במחשב</a:t>
            </a:r>
            <a:r>
              <a:rPr lang="en-US" sz="1400" dirty="0">
                <a:solidFill>
                  <a:schemeClr val="bg1"/>
                </a:solidFill>
              </a:rPr>
              <a:t>. </a:t>
            </a:r>
            <a:r>
              <a:rPr lang="he-IL" sz="1400" dirty="0">
                <a:solidFill>
                  <a:schemeClr val="bg1"/>
                </a:solidFill>
              </a:rPr>
              <a:t>תחת</a:t>
            </a:r>
            <a:r>
              <a:rPr lang="en-US" sz="1400" dirty="0">
                <a:solidFill>
                  <a:schemeClr val="bg1"/>
                </a:solidFill>
              </a:rPr>
              <a:t>( %user% )  </a:t>
            </a:r>
            <a:r>
              <a:rPr lang="he-IL" sz="1400" dirty="0">
                <a:solidFill>
                  <a:schemeClr val="bg1"/>
                </a:solidFill>
              </a:rPr>
              <a:t>כולל גם ב</a:t>
            </a:r>
            <a:r>
              <a:rPr lang="en-US" sz="1400" dirty="0">
                <a:solidFill>
                  <a:schemeClr val="bg1"/>
                </a:solidFill>
              </a:rPr>
              <a:t> Startup </a:t>
            </a:r>
            <a:r>
              <a:rPr lang="he-IL" sz="1400" dirty="0">
                <a:solidFill>
                  <a:schemeClr val="bg1"/>
                </a:solidFill>
              </a:rPr>
              <a:t>של מערכת ההפעלה.  וזאת ע"מ שאם תכבו את המחשב, מיד בהדלקה הווירוס יחזור לחיים וימשיך להצפין תיקיות וקבצים נוספים</a:t>
            </a:r>
            <a:r>
              <a:rPr lang="en-US" sz="1400" dirty="0">
                <a:solidFill>
                  <a:schemeClr val="bg1"/>
                </a:solidFill>
              </a:rPr>
              <a:t>.</a:t>
            </a:r>
            <a:br>
              <a:rPr lang="en-US" sz="1400" dirty="0">
                <a:solidFill>
                  <a:schemeClr val="bg1"/>
                </a:solidFill>
              </a:rPr>
            </a:br>
            <a:r>
              <a:rPr lang="he-IL" sz="1400" dirty="0">
                <a:solidFill>
                  <a:schemeClr val="bg1"/>
                </a:solidFill>
              </a:rPr>
              <a:t>הווירוס בנוסף מבטל ופוגע ב</a:t>
            </a:r>
            <a:r>
              <a:rPr lang="en-US" sz="1400" dirty="0">
                <a:solidFill>
                  <a:schemeClr val="bg1"/>
                </a:solidFill>
              </a:rPr>
              <a:t>- Windows system restore - </a:t>
            </a:r>
            <a:r>
              <a:rPr lang="he-IL" sz="1400" dirty="0">
                <a:solidFill>
                  <a:schemeClr val="bg1"/>
                </a:solidFill>
              </a:rPr>
              <a:t>תוכנת (קבצי) הגיבוי והשחזור של ה</a:t>
            </a:r>
            <a:r>
              <a:rPr lang="en-US" sz="1400" dirty="0">
                <a:solidFill>
                  <a:schemeClr val="bg1"/>
                </a:solidFill>
              </a:rPr>
              <a:t> .Windows </a:t>
            </a:r>
            <a:endParaRPr lang="he-IL" sz="1400" dirty="0">
              <a:solidFill>
                <a:schemeClr val="bg1"/>
              </a:solidFill>
            </a:endParaRPr>
          </a:p>
          <a:p>
            <a:pPr fontAlgn="base"/>
            <a:r>
              <a:rPr lang="he-IL" sz="1400" dirty="0">
                <a:solidFill>
                  <a:schemeClr val="bg1"/>
                </a:solidFill>
              </a:rPr>
              <a:t> הנזקה מציגה הודעת דרישה לתשלום כופר כספי בתמורה לשחרור נעילת הקבצים.</a:t>
            </a:r>
            <a:endParaRPr lang="he-IL"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00DEAAA-9C20-4F3F-8DAF-450984002AF1}"/>
              </a:ext>
            </a:extLst>
          </p:cNvPr>
          <p:cNvSpPr>
            <a:spLocks noGrp="1"/>
          </p:cNvSpPr>
          <p:nvPr>
            <p:ph type="title"/>
          </p:nvPr>
        </p:nvSpPr>
        <p:spPr>
          <a:effectLst>
            <a:outerShdw blurRad="1270000" dist="50800" dir="5400000" sx="102000" sy="102000" algn="ctr" rotWithShape="0">
              <a:srgbClr val="000000">
                <a:alpha val="0"/>
              </a:srgbClr>
            </a:outerShdw>
          </a:effectLst>
        </p:spPr>
        <p:txBody>
          <a:bodyPr>
            <a:normAutofit fontScale="90000"/>
          </a:bodyPr>
          <a:lstStyle/>
          <a:p>
            <a:r>
              <a:rPr lang="he-IL" b="1" dirty="0">
                <a:solidFill>
                  <a:schemeClr val="accent2"/>
                </a:solidFill>
              </a:rPr>
              <a:t>האקרים עשו שימוש </a:t>
            </a:r>
            <a:r>
              <a:rPr lang="he-IL" b="1" dirty="0" err="1">
                <a:solidFill>
                  <a:schemeClr val="accent2"/>
                </a:solidFill>
              </a:rPr>
              <a:t>בנוזקות</a:t>
            </a:r>
            <a:r>
              <a:rPr lang="he-IL" b="1" dirty="0">
                <a:solidFill>
                  <a:schemeClr val="accent2"/>
                </a:solidFill>
              </a:rPr>
              <a:t> כופר - בתי חולים בבריטניה שותקו</a:t>
            </a:r>
            <a:br>
              <a:rPr lang="he-IL" b="1" dirty="0">
                <a:solidFill>
                  <a:schemeClr val="accent2"/>
                </a:solidFill>
              </a:rPr>
            </a:br>
            <a:endParaRPr lang="he-IL" b="1" dirty="0">
              <a:solidFill>
                <a:schemeClr val="accent2"/>
              </a:solidFill>
            </a:endParaRPr>
          </a:p>
        </p:txBody>
      </p:sp>
      <p:sp>
        <p:nvSpPr>
          <p:cNvPr id="3" name="מציין מיקום תוכן 2">
            <a:extLst>
              <a:ext uri="{FF2B5EF4-FFF2-40B4-BE49-F238E27FC236}">
                <a16:creationId xmlns:a16="http://schemas.microsoft.com/office/drawing/2014/main" id="{79220E77-052B-42B3-8F47-FE2A021220BB}"/>
              </a:ext>
            </a:extLst>
          </p:cNvPr>
          <p:cNvSpPr>
            <a:spLocks noGrp="1"/>
          </p:cNvSpPr>
          <p:nvPr>
            <p:ph idx="1"/>
          </p:nvPr>
        </p:nvSpPr>
        <p:spPr>
          <a:effectLst>
            <a:outerShdw blurRad="1270000" dist="50800" dir="5400000" sx="102000" sy="102000" algn="ctr" rotWithShape="0">
              <a:srgbClr val="000000">
                <a:alpha val="0"/>
              </a:srgbClr>
            </a:outerShdw>
          </a:effectLst>
        </p:spPr>
        <p:txBody>
          <a:bodyPr>
            <a:normAutofit fontScale="62500" lnSpcReduction="20000"/>
          </a:bodyPr>
          <a:lstStyle/>
          <a:p>
            <a:r>
              <a:rPr lang="he-IL" b="1" dirty="0">
                <a:solidFill>
                  <a:schemeClr val="tx2">
                    <a:lumMod val="20000"/>
                    <a:lumOff val="80000"/>
                  </a:schemeClr>
                </a:solidFill>
              </a:rPr>
              <a:t>בבריטניה הותקפו עשרות בתי חולים, וצוותי חירום ורופאים אינם מסוגלים להתחבר למערכות המחשוב. כתוצאה מכך בוטלו ניתוחים דחופים וחדרי המיון מתקשים לתפקד. חלק מהחולים הועברו לבתי חולים אחרים. ככל הנראה, המתקפה פגעה בכל מערכות המחשוב במזרח אנגליה, והיא נחשבת לאירוע הסייבר החמור ביותר בבריטניה בשנים האחרונות. </a:t>
            </a:r>
          </a:p>
          <a:p>
            <a:endParaRPr lang="he-IL" b="1" dirty="0">
              <a:solidFill>
                <a:schemeClr val="tx2">
                  <a:lumMod val="20000"/>
                  <a:lumOff val="80000"/>
                </a:schemeClr>
              </a:solidFill>
            </a:endParaRPr>
          </a:p>
          <a:p>
            <a:r>
              <a:rPr lang="he-IL" b="1" dirty="0">
                <a:solidFill>
                  <a:schemeClr val="tx2">
                    <a:lumMod val="20000"/>
                    <a:lumOff val="80000"/>
                  </a:schemeClr>
                </a:solidFill>
              </a:rPr>
              <a:t>לפי דיווחים, מערכות קבלת החולים קרסו, וכך גם מערכות הקשורות לבדיקות של החולים. הרופאים דיווחו שהקריסה של המערכות מגבילה מאוד את יכולת הפעולה והטיפול שלהם. ברשתות החברתיות דיווחו רופאים וצוותי בתי החולים על חוסר אונים ועל כך שמה "שמראים בסרטים קורה לנו עכשיו".</a:t>
            </a:r>
          </a:p>
          <a:p>
            <a:endParaRPr lang="he-IL" b="1" dirty="0">
              <a:solidFill>
                <a:schemeClr val="tx2">
                  <a:lumMod val="20000"/>
                  <a:lumOff val="80000"/>
                </a:schemeClr>
              </a:solidFill>
            </a:endParaRPr>
          </a:p>
          <a:p>
            <a:r>
              <a:rPr lang="he-IL" b="1" dirty="0">
                <a:solidFill>
                  <a:schemeClr val="tx2">
                    <a:lumMod val="20000"/>
                    <a:lumOff val="80000"/>
                  </a:schemeClr>
                </a:solidFill>
              </a:rPr>
              <a:t>מתקפת הסייבר גרמה גם לקריסה של מערכות הטלפוניה האחראיות על קווי החירום. שירות הבריאות הבריטי הודיע לאזרחים שנזקקים לשירותי רפואה לא ליצור קשר עם שירותי החירום ולא להתייצב אם לא מדובר באירוע שעשוי להוביל לאובדן חיי אדם.</a:t>
            </a:r>
          </a:p>
          <a:p>
            <a:endParaRPr lang="he-IL" b="1" dirty="0">
              <a:solidFill>
                <a:schemeClr val="tx2">
                  <a:lumMod val="20000"/>
                  <a:lumOff val="80000"/>
                </a:schemeClr>
              </a:solidFill>
            </a:endParaRPr>
          </a:p>
        </p:txBody>
      </p:sp>
    </p:spTree>
    <p:extLst>
      <p:ext uri="{BB962C8B-B14F-4D97-AF65-F5344CB8AC3E}">
        <p14:creationId xmlns:p14="http://schemas.microsoft.com/office/powerpoint/2010/main" val="921589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0" ty="0" sx="100000" sy="100000" flip="none" algn="tl"/>
        </a:blipFill>
        <a:effectLst/>
      </p:bgPr>
    </p:bg>
    <p:spTree>
      <p:nvGrpSpPr>
        <p:cNvPr id="1" name=""/>
        <p:cNvGrpSpPr/>
        <p:nvPr/>
      </p:nvGrpSpPr>
      <p:grpSpPr>
        <a:xfrm>
          <a:off x="0" y="0"/>
          <a:ext cx="0" cy="0"/>
          <a:chOff x="0" y="0"/>
          <a:chExt cx="0" cy="0"/>
        </a:xfrm>
      </p:grpSpPr>
      <p:sp>
        <p:nvSpPr>
          <p:cNvPr id="6" name="מלבן 5">
            <a:extLst>
              <a:ext uri="{FF2B5EF4-FFF2-40B4-BE49-F238E27FC236}">
                <a16:creationId xmlns:a16="http://schemas.microsoft.com/office/drawing/2014/main" id="{BB32E926-BAF3-44F5-9D75-01CD4D18986A}"/>
              </a:ext>
            </a:extLst>
          </p:cNvPr>
          <p:cNvSpPr/>
          <p:nvPr/>
        </p:nvSpPr>
        <p:spPr>
          <a:xfrm>
            <a:off x="1447800" y="1600200"/>
            <a:ext cx="6629401" cy="1077218"/>
          </a:xfrm>
          <a:prstGeom prst="rect">
            <a:avLst/>
          </a:prstGeom>
          <a:noFill/>
        </p:spPr>
        <p:txBody>
          <a:bodyPr wrap="square" lIns="91440" tIns="45720" rIns="91440" bIns="45720">
            <a:spAutoFit/>
          </a:bodyPr>
          <a:lstStyle/>
          <a:p>
            <a:r>
              <a:rPr lang="he-IL" sz="3200" b="1" u="sng" dirty="0">
                <a:ln w="22225">
                  <a:solidFill>
                    <a:schemeClr val="accent2"/>
                  </a:solidFill>
                  <a:prstDash val="solid"/>
                </a:ln>
                <a:solidFill>
                  <a:schemeClr val="accent2">
                    <a:lumMod val="40000"/>
                    <a:lumOff val="60000"/>
                  </a:schemeClr>
                </a:solidFill>
              </a:rPr>
              <a:t>ציר הזמן של תקיפות וירוס כופר שונות:</a:t>
            </a:r>
          </a:p>
          <a:p>
            <a:pPr algn="ctr"/>
            <a:endParaRPr lang="he-IL" sz="3200" b="1" dirty="0">
              <a:ln w="22225">
                <a:solidFill>
                  <a:schemeClr val="accent2"/>
                </a:solidFill>
                <a:prstDash val="solid"/>
              </a:ln>
              <a:solidFill>
                <a:schemeClr val="accent2">
                  <a:lumMod val="40000"/>
                  <a:lumOff val="60000"/>
                </a:schemeClr>
              </a:solidFill>
            </a:endParaRPr>
          </a:p>
        </p:txBody>
      </p:sp>
      <p:pic>
        <p:nvPicPr>
          <p:cNvPr id="8" name="תמונה 7">
            <a:extLst>
              <a:ext uri="{FF2B5EF4-FFF2-40B4-BE49-F238E27FC236}">
                <a16:creationId xmlns:a16="http://schemas.microsoft.com/office/drawing/2014/main" id="{B313F414-54F7-43EA-88BF-7196A92916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89376"/>
            <a:ext cx="9144000" cy="4588686"/>
          </a:xfrm>
          <a:prstGeom prst="rect">
            <a:avLst/>
          </a:prstGeom>
        </p:spPr>
      </p:pic>
      <p:sp>
        <p:nvSpPr>
          <p:cNvPr id="10" name="מלבן 9">
            <a:extLst>
              <a:ext uri="{FF2B5EF4-FFF2-40B4-BE49-F238E27FC236}">
                <a16:creationId xmlns:a16="http://schemas.microsoft.com/office/drawing/2014/main" id="{358B15B3-B36D-4F61-A72B-C336F73A90CA}"/>
              </a:ext>
            </a:extLst>
          </p:cNvPr>
          <p:cNvSpPr/>
          <p:nvPr/>
        </p:nvSpPr>
        <p:spPr>
          <a:xfrm>
            <a:off x="7772400" y="5715000"/>
            <a:ext cx="533400" cy="2286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89514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3000" b="-3000"/>
          </a:stretch>
        </a:blipFill>
        <a:effectLst/>
      </p:bgPr>
    </p:bg>
    <p:spTree>
      <p:nvGrpSpPr>
        <p:cNvPr id="1" name=""/>
        <p:cNvGrpSpPr/>
        <p:nvPr/>
      </p:nvGrpSpPr>
      <p:grpSpPr>
        <a:xfrm>
          <a:off x="0" y="0"/>
          <a:ext cx="0" cy="0"/>
          <a:chOff x="0" y="0"/>
          <a:chExt cx="0" cy="0"/>
        </a:xfrm>
      </p:grpSpPr>
      <p:sp>
        <p:nvSpPr>
          <p:cNvPr id="35" name="מלבן 34"/>
          <p:cNvSpPr/>
          <p:nvPr/>
        </p:nvSpPr>
        <p:spPr>
          <a:xfrm>
            <a:off x="5943600" y="304800"/>
            <a:ext cx="2209800" cy="838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6" name="מלבן 35"/>
          <p:cNvSpPr/>
          <p:nvPr/>
        </p:nvSpPr>
        <p:spPr>
          <a:xfrm>
            <a:off x="5486400" y="381000"/>
            <a:ext cx="2438400"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7" name="מלבן 36"/>
          <p:cNvSpPr/>
          <p:nvPr/>
        </p:nvSpPr>
        <p:spPr>
          <a:xfrm>
            <a:off x="4953000" y="381000"/>
            <a:ext cx="2971800"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endParaRPr lang="he-IL" dirty="0"/>
          </a:p>
        </p:txBody>
      </p:sp>
      <p:pic>
        <p:nvPicPr>
          <p:cNvPr id="8" name="תמונה 7">
            <a:extLst>
              <a:ext uri="{FF2B5EF4-FFF2-40B4-BE49-F238E27FC236}">
                <a16:creationId xmlns:a16="http://schemas.microsoft.com/office/drawing/2014/main" id="{D5E5C655-A121-4A10-B21E-B432DC4435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99" y="-76200"/>
            <a:ext cx="9220200" cy="6934200"/>
          </a:xfrm>
          <a:prstGeom prst="rect">
            <a:avLst/>
          </a:prstGeom>
          <a:effectLst>
            <a:outerShdw blurRad="749300" dist="50800" dir="5400000" algn="ctr" rotWithShape="0">
              <a:srgbClr val="000000">
                <a:alpha val="35000"/>
              </a:srgbClr>
            </a:outerShdw>
            <a:reflection blurRad="673100" stA="7000" endPos="55500" dist="50800" dir="5400000" sy="-100000" algn="bl" rotWithShape="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9000" r="-19000"/>
          </a:stretch>
        </a:blipFill>
        <a:effectLst/>
      </p:bgPr>
    </p:bg>
    <p:spTree>
      <p:nvGrpSpPr>
        <p:cNvPr id="1" name=""/>
        <p:cNvGrpSpPr/>
        <p:nvPr/>
      </p:nvGrpSpPr>
      <p:grpSpPr>
        <a:xfrm>
          <a:off x="0" y="0"/>
          <a:ext cx="0" cy="0"/>
          <a:chOff x="0" y="0"/>
          <a:chExt cx="0" cy="0"/>
        </a:xfrm>
      </p:grpSpPr>
      <p:sp>
        <p:nvSpPr>
          <p:cNvPr id="3" name="מלבן 2"/>
          <p:cNvSpPr/>
          <p:nvPr/>
        </p:nvSpPr>
        <p:spPr>
          <a:xfrm>
            <a:off x="609600" y="228600"/>
            <a:ext cx="8382000" cy="2862322"/>
          </a:xfrm>
          <a:prstGeom prst="rect">
            <a:avLst/>
          </a:prstGeom>
          <a:solidFill>
            <a:schemeClr val="accent1">
              <a:alpha val="69000"/>
            </a:schemeClr>
          </a:solidFill>
          <a:ln>
            <a:noFill/>
          </a:ln>
        </p:spPr>
        <p:txBody>
          <a:bodyPr wrap="square">
            <a:spAutoFit/>
          </a:bodyPr>
          <a:lstStyle/>
          <a:p>
            <a:pPr algn="r" rtl="0" fontAlgn="base"/>
            <a:r>
              <a:rPr lang="he-IL" b="1" dirty="0">
                <a:solidFill>
                  <a:schemeClr val="bg1"/>
                </a:solidFill>
                <a:latin typeface="Lora"/>
              </a:rPr>
              <a:t>כיצד נפגעים מווירוס כופר?</a:t>
            </a:r>
          </a:p>
          <a:p>
            <a:pPr fontAlgn="base"/>
            <a:endParaRPr lang="he-IL" dirty="0">
              <a:solidFill>
                <a:schemeClr val="bg1"/>
              </a:solidFill>
              <a:latin typeface="Arial" panose="020B0604020202020204" pitchFamily="34" charset="0"/>
            </a:endParaRPr>
          </a:p>
          <a:p>
            <a:pPr fontAlgn="base"/>
            <a:r>
              <a:rPr lang="he-IL" dirty="0">
                <a:solidFill>
                  <a:schemeClr val="bg1"/>
                </a:solidFill>
                <a:latin typeface="Arial" panose="020B0604020202020204" pitchFamily="34" charset="0"/>
              </a:rPr>
              <a:t>וירוס הכופר מגיע למחשב דרך פרצות אבטחה שונות, הרשימה המוצגת מציגה את הדרכים הנפוצות אך העובדה שגרסאות וירוס חדשות משוחררות מידי יום :</a:t>
            </a:r>
          </a:p>
          <a:p>
            <a:pPr fontAlgn="base">
              <a:buFont typeface="Arial" panose="020B0604020202020204" pitchFamily="34" charset="0"/>
              <a:buChar char="•"/>
            </a:pPr>
            <a:r>
              <a:rPr lang="he-IL" dirty="0">
                <a:solidFill>
                  <a:schemeClr val="bg1"/>
                </a:solidFill>
                <a:latin typeface="Arial" panose="020B0604020202020204" pitchFamily="34" charset="0"/>
              </a:rPr>
              <a:t>הנפוצה ביותר היא באמצעות קובץ המצורף במייל.</a:t>
            </a:r>
          </a:p>
          <a:p>
            <a:pPr fontAlgn="base">
              <a:buFont typeface="Arial" panose="020B0604020202020204" pitchFamily="34" charset="0"/>
              <a:buChar char="•"/>
            </a:pPr>
            <a:r>
              <a:rPr lang="he-IL" dirty="0">
                <a:solidFill>
                  <a:schemeClr val="bg1"/>
                </a:solidFill>
                <a:latin typeface="Arial" panose="020B0604020202020204" pitchFamily="34" charset="0"/>
              </a:rPr>
              <a:t>פרוטוקול </a:t>
            </a:r>
            <a:r>
              <a:rPr lang="en-US" dirty="0">
                <a:solidFill>
                  <a:schemeClr val="bg1"/>
                </a:solidFill>
                <a:latin typeface="Arial" panose="020B0604020202020204" pitchFamily="34" charset="0"/>
              </a:rPr>
              <a:t>RDP – </a:t>
            </a:r>
            <a:r>
              <a:rPr lang="he-IL" dirty="0">
                <a:solidFill>
                  <a:schemeClr val="bg1"/>
                </a:solidFill>
                <a:latin typeface="Arial" panose="020B0604020202020204" pitchFamily="34" charset="0"/>
              </a:rPr>
              <a:t> פרוטוקול התקשרות הנפוץ המשמש לשליטה מרחוק על מחשבים, </a:t>
            </a:r>
            <a:r>
              <a:rPr lang="en-US" dirty="0">
                <a:solidFill>
                  <a:schemeClr val="bg1"/>
                </a:solidFill>
                <a:latin typeface="Arial" panose="020B0604020202020204" pitchFamily="34" charset="0"/>
              </a:rPr>
              <a:t>Remote Desktop </a:t>
            </a:r>
            <a:r>
              <a:rPr lang="he-IL" dirty="0">
                <a:solidFill>
                  <a:schemeClr val="bg1"/>
                </a:solidFill>
                <a:latin typeface="Arial" panose="020B0604020202020204" pitchFamily="34" charset="0"/>
              </a:rPr>
              <a:t>באמצעות פורט 3389.</a:t>
            </a:r>
          </a:p>
          <a:p>
            <a:pPr fontAlgn="base">
              <a:buFont typeface="Arial" panose="020B0604020202020204" pitchFamily="34" charset="0"/>
              <a:buChar char="•"/>
            </a:pPr>
            <a:r>
              <a:rPr lang="he-IL" dirty="0">
                <a:solidFill>
                  <a:schemeClr val="bg1"/>
                </a:solidFill>
                <a:latin typeface="Arial" panose="020B0604020202020204" pitchFamily="34" charset="0"/>
              </a:rPr>
              <a:t>באנרים/ פרסומות באתרים השונים.</a:t>
            </a:r>
          </a:p>
          <a:p>
            <a:pPr fontAlgn="base">
              <a:buFont typeface="Arial" panose="020B0604020202020204" pitchFamily="34" charset="0"/>
              <a:buChar char="•"/>
            </a:pPr>
            <a:r>
              <a:rPr lang="he-IL" dirty="0">
                <a:solidFill>
                  <a:schemeClr val="bg1"/>
                </a:solidFill>
                <a:latin typeface="Arial" panose="020B0604020202020204" pitchFamily="34" charset="0"/>
              </a:rPr>
              <a:t>באמצעות תוכנות כדוגמת תוכנת השליטה מרחוק הנפוצה </a:t>
            </a:r>
            <a:r>
              <a:rPr lang="en-US" dirty="0" err="1">
                <a:solidFill>
                  <a:schemeClr val="bg1"/>
                </a:solidFill>
                <a:latin typeface="Arial" panose="020B0604020202020204" pitchFamily="34" charset="0"/>
              </a:rPr>
              <a:t>Ammy</a:t>
            </a:r>
            <a:r>
              <a:rPr lang="en-US" dirty="0">
                <a:solidFill>
                  <a:schemeClr val="bg1"/>
                </a:solidFill>
                <a:latin typeface="Arial" panose="020B0604020202020204" pitchFamily="34" charset="0"/>
              </a:rPr>
              <a:t> Admin, </a:t>
            </a:r>
            <a:r>
              <a:rPr lang="he-IL" dirty="0">
                <a:solidFill>
                  <a:schemeClr val="bg1"/>
                </a:solidFill>
                <a:latin typeface="Arial" panose="020B0604020202020204" pitchFamily="34" charset="0"/>
              </a:rPr>
              <a:t> אשר מותקנת במיליוני מחשבים בעולם על ידי אנשי המחשבים.</a:t>
            </a:r>
            <a:endParaRPr lang="he-IL" b="0" i="0" dirty="0">
              <a:solidFill>
                <a:schemeClr val="bg1"/>
              </a:solidFill>
              <a:effectLst/>
              <a:latin typeface="Arial" panose="020B0604020202020204" pitchFamily="34" charset="0"/>
            </a:endParaRPr>
          </a:p>
        </p:txBody>
      </p:sp>
      <p:pic>
        <p:nvPicPr>
          <p:cNvPr id="4" name="תמונה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 y="3124200"/>
            <a:ext cx="7696200" cy="3771447"/>
          </a:xfrm>
          <a:prstGeom prst="rect">
            <a:avLst/>
          </a:prstGeom>
          <a:effectLst>
            <a:outerShdw blurRad="533400" dir="5400000" algn="ctr" rotWithShape="0">
              <a:srgbClr val="000000">
                <a:alpha val="88000"/>
              </a:srgbClr>
            </a:outerShdw>
            <a:reflection endPos="65000" dist="50800" dir="5400000" sy="-100000" algn="bl" rotWithShape="0"/>
            <a:softEdge rad="2540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6" name="כותרת 5">
            <a:extLst>
              <a:ext uri="{FF2B5EF4-FFF2-40B4-BE49-F238E27FC236}">
                <a16:creationId xmlns:a16="http://schemas.microsoft.com/office/drawing/2014/main" id="{D28E554A-EAA8-4D71-8CE6-60232FB98194}"/>
              </a:ext>
            </a:extLst>
          </p:cNvPr>
          <p:cNvSpPr>
            <a:spLocks noGrp="1"/>
          </p:cNvSpPr>
          <p:nvPr>
            <p:ph type="title"/>
          </p:nvPr>
        </p:nvSpPr>
        <p:spPr/>
        <p:txBody>
          <a:bodyPr/>
          <a:lstStyle/>
          <a:p>
            <a:r>
              <a:rPr lang="he-IL" b="1" dirty="0">
                <a:solidFill>
                  <a:schemeClr val="bg1"/>
                </a:solidFill>
              </a:rPr>
              <a:t>סוגי הצפנה שנצפו בנוהל </a:t>
            </a:r>
            <a:r>
              <a:rPr lang="en-US" b="1" dirty="0">
                <a:solidFill>
                  <a:schemeClr val="bg1"/>
                </a:solidFill>
              </a:rPr>
              <a:t>IDA</a:t>
            </a:r>
            <a:endParaRPr lang="he-IL" b="1" dirty="0">
              <a:solidFill>
                <a:schemeClr val="bg1"/>
              </a:solidFill>
            </a:endParaRPr>
          </a:p>
        </p:txBody>
      </p:sp>
      <p:sp>
        <p:nvSpPr>
          <p:cNvPr id="7" name="מציין מיקום תוכן 6">
            <a:extLst>
              <a:ext uri="{FF2B5EF4-FFF2-40B4-BE49-F238E27FC236}">
                <a16:creationId xmlns:a16="http://schemas.microsoft.com/office/drawing/2014/main" id="{582FCCB8-EB29-4ACA-8614-66BFC7ABE756}"/>
              </a:ext>
            </a:extLst>
          </p:cNvPr>
          <p:cNvSpPr>
            <a:spLocks noGrp="1"/>
          </p:cNvSpPr>
          <p:nvPr>
            <p:ph sz="half" idx="1"/>
          </p:nvPr>
        </p:nvSpPr>
        <p:spPr>
          <a:xfrm>
            <a:off x="5029199" y="1752599"/>
            <a:ext cx="4038600" cy="4636799"/>
          </a:xfrm>
        </p:spPr>
        <p:txBody>
          <a:bodyPr>
            <a:normAutofit/>
          </a:bodyPr>
          <a:lstStyle/>
          <a:p>
            <a:pPr marL="0" indent="0">
              <a:buNone/>
            </a:pPr>
            <a:r>
              <a:rPr lang="he-IL" sz="1600" b="1" dirty="0">
                <a:solidFill>
                  <a:schemeClr val="bg1"/>
                </a:solidFill>
              </a:rPr>
              <a:t>כשאנו מבצעים את תוכנת הכופר</a:t>
            </a:r>
            <a:r>
              <a:rPr lang="en-US" sz="1600" b="1" dirty="0">
                <a:solidFill>
                  <a:schemeClr val="bg1"/>
                </a:solidFill>
              </a:rPr>
              <a:t> </a:t>
            </a:r>
            <a:r>
              <a:rPr lang="he-IL" sz="1600" b="1" dirty="0">
                <a:solidFill>
                  <a:schemeClr val="bg1"/>
                </a:solidFill>
              </a:rPr>
              <a:t>ישנם מספר שינויים במערכת של המשתמש שקיבל את הווירוס. ביצוע זה יוסיף כמה מפתחות וימחק כמה מפתחות ברישומים כמוצג באיור. בזמן שאנחנו מנתחים את העבודה ברשת באמצעות תוכנת ה - </a:t>
            </a:r>
            <a:r>
              <a:rPr lang="en-US" sz="1800" b="1" dirty="0">
                <a:solidFill>
                  <a:schemeClr val="bg1"/>
                </a:solidFill>
              </a:rPr>
              <a:t>wire shark </a:t>
            </a:r>
            <a:r>
              <a:rPr lang="he-IL" sz="1600" b="1" dirty="0">
                <a:solidFill>
                  <a:schemeClr val="bg1"/>
                </a:solidFill>
              </a:rPr>
              <a:t>, הוא שלח מספר בקשות עד כמה הם ל-</a:t>
            </a:r>
            <a:r>
              <a:rPr lang="en-US" sz="1600" b="1" dirty="0">
                <a:solidFill>
                  <a:schemeClr val="bg1"/>
                </a:solidFill>
              </a:rPr>
              <a:t> IP </a:t>
            </a:r>
            <a:r>
              <a:rPr lang="he-IL" sz="1600" b="1" dirty="0">
                <a:solidFill>
                  <a:schemeClr val="bg1"/>
                </a:solidFill>
              </a:rPr>
              <a:t>207.79.197.200   , 184.51.0.241. אז התוקפים שולחים הוראות באמצעות זה. זה גם ישנה את הרקע של המחשב באמצעות מתן הוראות. דבר זה מציג גם כמה קריסות קריפטוגרפיות המשמשות להצפנת הקבצים במערכת. תוכנת הצפנה זו של </a:t>
            </a:r>
            <a:r>
              <a:rPr lang="en-US" sz="1600" b="1" dirty="0">
                <a:solidFill>
                  <a:schemeClr val="bg1"/>
                </a:solidFill>
              </a:rPr>
              <a:t> Ransomware </a:t>
            </a:r>
            <a:r>
              <a:rPr lang="he-IL" sz="1600" b="1" dirty="0">
                <a:solidFill>
                  <a:schemeClr val="bg1"/>
                </a:solidFill>
              </a:rPr>
              <a:t>משתמשת באלגוריתם </a:t>
            </a:r>
            <a:r>
              <a:rPr lang="en-US" sz="1600" b="1" dirty="0">
                <a:solidFill>
                  <a:schemeClr val="bg1"/>
                </a:solidFill>
              </a:rPr>
              <a:t>RSA </a:t>
            </a:r>
            <a:r>
              <a:rPr lang="he-IL" sz="1600" b="1" dirty="0">
                <a:solidFill>
                  <a:schemeClr val="bg1"/>
                </a:solidFill>
              </a:rPr>
              <a:t> , הנקרא ניתוח מחרוזת. פעולה זו יוצרת ערכי </a:t>
            </a:r>
            <a:r>
              <a:rPr lang="en-US" sz="1600" b="1" dirty="0">
                <a:solidFill>
                  <a:schemeClr val="bg1"/>
                </a:solidFill>
              </a:rPr>
              <a:t>Hash </a:t>
            </a:r>
            <a:r>
              <a:rPr lang="he-IL" sz="1600" b="1" dirty="0">
                <a:solidFill>
                  <a:schemeClr val="bg1"/>
                </a:solidFill>
              </a:rPr>
              <a:t> באמצעות </a:t>
            </a:r>
            <a:r>
              <a:rPr lang="en-US" sz="1600" b="1" dirty="0">
                <a:solidFill>
                  <a:schemeClr val="bg1"/>
                </a:solidFill>
              </a:rPr>
              <a:t>SHA 256</a:t>
            </a:r>
            <a:r>
              <a:rPr lang="he-IL" sz="1600" b="1" dirty="0">
                <a:solidFill>
                  <a:schemeClr val="bg1"/>
                </a:solidFill>
              </a:rPr>
              <a:t>, אלגוריתם ה-</a:t>
            </a:r>
            <a:r>
              <a:rPr lang="en-US" sz="1600" b="1" dirty="0">
                <a:solidFill>
                  <a:schemeClr val="bg1"/>
                </a:solidFill>
              </a:rPr>
              <a:t> 512</a:t>
            </a:r>
            <a:r>
              <a:rPr lang="he-IL" sz="1600" b="1" dirty="0">
                <a:solidFill>
                  <a:schemeClr val="bg1"/>
                </a:solidFill>
              </a:rPr>
              <a:t>.</a:t>
            </a:r>
          </a:p>
        </p:txBody>
      </p:sp>
      <p:pic>
        <p:nvPicPr>
          <p:cNvPr id="11" name="תמונה 10">
            <a:extLst>
              <a:ext uri="{FF2B5EF4-FFF2-40B4-BE49-F238E27FC236}">
                <a16:creationId xmlns:a16="http://schemas.microsoft.com/office/drawing/2014/main" id="{93997AA2-D8A2-4467-81EC-42F4A1F478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 y="1828800"/>
            <a:ext cx="5029199" cy="3657600"/>
          </a:xfrm>
          <a:prstGeom prst="rect">
            <a:avLst/>
          </a:prstGeom>
        </p:spPr>
      </p:pic>
    </p:spTree>
    <p:extLst>
      <p:ext uri="{BB962C8B-B14F-4D97-AF65-F5344CB8AC3E}">
        <p14:creationId xmlns:p14="http://schemas.microsoft.com/office/powerpoint/2010/main" val="317290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pic>
        <p:nvPicPr>
          <p:cNvPr id="2" name="תמונה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0200" y="228600"/>
            <a:ext cx="7467600" cy="2895600"/>
          </a:xfrm>
          <a:prstGeom prst="rect">
            <a:avLst/>
          </a:prstGeom>
          <a:effectLst>
            <a:outerShdw blurRad="50800" dist="50800" dir="5400000" algn="ctr" rotWithShape="0">
              <a:srgbClr val="000000"/>
            </a:outerShdw>
          </a:effectLst>
          <a:scene3d>
            <a:camera prst="orthographicFront"/>
            <a:lightRig rig="freezing" dir="t"/>
          </a:scene3d>
          <a:sp3d extrusionH="76200" prstMaterial="metal">
            <a:extrusionClr>
              <a:schemeClr val="accent1"/>
            </a:extrusionClr>
          </a:sp3d>
        </p:spPr>
      </p:pic>
      <p:pic>
        <p:nvPicPr>
          <p:cNvPr id="3" name="תמונה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0600" y="2895600"/>
            <a:ext cx="4724400" cy="3543300"/>
          </a:xfrm>
          <a:prstGeom prst="rect">
            <a:avLst/>
          </a:prstGeom>
          <a:effectLst>
            <a:glow rad="368300">
              <a:schemeClr val="accent1">
                <a:alpha val="40000"/>
              </a:schemeClr>
            </a:glow>
            <a:outerShdw blurRad="635000" dist="50800" dir="5400000" algn="ctr" rotWithShape="0">
              <a:srgbClr val="000000"/>
            </a:outerShdw>
            <a:reflection endPos="27000" dir="5400000" sy="-100000" algn="bl" rotWithShape="0"/>
            <a:softEdge rad="63500"/>
          </a:effectLst>
          <a:scene3d>
            <a:camera prst="orthographicFront"/>
            <a:lightRig rig="threePt" dir="t"/>
          </a:scene3d>
          <a:sp3d>
            <a:bevelB w="165100" prst="coolSlant"/>
          </a:sp3d>
        </p:spPr>
      </p:pic>
    </p:spTree>
    <p:extLst>
      <p:ext uri="{BB962C8B-B14F-4D97-AF65-F5344CB8AC3E}">
        <p14:creationId xmlns:p14="http://schemas.microsoft.com/office/powerpoint/2010/main" val="3948532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כותרת 2">
            <a:extLst>
              <a:ext uri="{FF2B5EF4-FFF2-40B4-BE49-F238E27FC236}">
                <a16:creationId xmlns:a16="http://schemas.microsoft.com/office/drawing/2014/main" id="{C1B78556-FCC6-46A9-B514-DEAB2C68F7C2}"/>
              </a:ext>
            </a:extLst>
          </p:cNvPr>
          <p:cNvSpPr>
            <a:spLocks noGrp="1"/>
          </p:cNvSpPr>
          <p:nvPr>
            <p:ph type="title"/>
          </p:nvPr>
        </p:nvSpPr>
        <p:spPr>
          <a:xfrm>
            <a:off x="609600" y="322811"/>
            <a:ext cx="8229600" cy="1449820"/>
          </a:xfrm>
          <a:gradFill>
            <a:gsLst>
              <a:gs pos="21000">
                <a:schemeClr val="accent2">
                  <a:shade val="51000"/>
                  <a:satMod val="130000"/>
                  <a:alpha val="0"/>
                </a:schemeClr>
              </a:gs>
              <a:gs pos="80000">
                <a:schemeClr val="accent2">
                  <a:shade val="93000"/>
                  <a:satMod val="130000"/>
                </a:schemeClr>
              </a:gs>
              <a:gs pos="100000">
                <a:schemeClr val="accent2">
                  <a:shade val="94000"/>
                  <a:satMod val="135000"/>
                </a:schemeClr>
              </a:gs>
            </a:gsLst>
          </a:gradFill>
          <a:scene3d>
            <a:camera prst="isometricOffAxis2Left"/>
            <a:lightRig rig="threePt" dir="t">
              <a:rot lat="0" lon="0" rev="1200000"/>
            </a:lightRig>
          </a:scene3d>
          <a:sp3d>
            <a:bevelT w="63500" h="25400"/>
          </a:sp3d>
        </p:spPr>
        <p:style>
          <a:lnRef idx="0">
            <a:schemeClr val="accent2"/>
          </a:lnRef>
          <a:fillRef idx="3">
            <a:schemeClr val="accent2"/>
          </a:fillRef>
          <a:effectRef idx="3">
            <a:schemeClr val="accent2"/>
          </a:effectRef>
          <a:fontRef idx="minor">
            <a:schemeClr val="lt1"/>
          </a:fontRef>
        </p:style>
        <p:txBody>
          <a:bodyPr>
            <a:noAutofit/>
          </a:bodyPr>
          <a:lstStyle/>
          <a:p>
            <a:br>
              <a:rPr lang="he-IL" sz="3200" dirty="0"/>
            </a:br>
            <a:r>
              <a:rPr lang="he-IL" sz="3200" b="1" dirty="0"/>
              <a:t>מה לעשות אם כבר נפגעתם מתוכנת כופר?</a:t>
            </a:r>
            <a:br>
              <a:rPr lang="he-IL" sz="3200" b="1" dirty="0"/>
            </a:br>
            <a:endParaRPr lang="he-IL" sz="3200" b="1" dirty="0"/>
          </a:p>
        </p:txBody>
      </p:sp>
      <p:sp>
        <p:nvSpPr>
          <p:cNvPr id="4" name="מציין מיקום תוכן 3">
            <a:extLst>
              <a:ext uri="{FF2B5EF4-FFF2-40B4-BE49-F238E27FC236}">
                <a16:creationId xmlns:a16="http://schemas.microsoft.com/office/drawing/2014/main" id="{66141DD1-7A8D-4878-929A-BD8BE7B39030}"/>
              </a:ext>
            </a:extLst>
          </p:cNvPr>
          <p:cNvSpPr>
            <a:spLocks noGrp="1"/>
          </p:cNvSpPr>
          <p:nvPr>
            <p:ph idx="1"/>
          </p:nvPr>
        </p:nvSpPr>
        <p:spPr>
          <a:xfrm>
            <a:off x="381000" y="2057400"/>
            <a:ext cx="8001000" cy="4267200"/>
          </a:xfrm>
          <a:gradFill>
            <a:gsLst>
              <a:gs pos="0">
                <a:schemeClr val="tx1">
                  <a:alpha val="0"/>
                </a:schemeClr>
              </a:gs>
              <a:gs pos="100000">
                <a:schemeClr val="accent2">
                  <a:shade val="94000"/>
                  <a:satMod val="135000"/>
                </a:schemeClr>
              </a:gs>
            </a:gsLst>
          </a:gradFill>
          <a:ln>
            <a:noFill/>
          </a:ln>
        </p:spPr>
        <p:style>
          <a:lnRef idx="1">
            <a:schemeClr val="accent2"/>
          </a:lnRef>
          <a:fillRef idx="3">
            <a:schemeClr val="accent2"/>
          </a:fillRef>
          <a:effectRef idx="2">
            <a:schemeClr val="accent2"/>
          </a:effectRef>
          <a:fontRef idx="minor">
            <a:schemeClr val="lt1"/>
          </a:fontRef>
        </p:style>
        <p:txBody>
          <a:bodyPr wrap="square">
            <a:noAutofit/>
          </a:bodyPr>
          <a:lstStyle/>
          <a:p>
            <a:r>
              <a:rPr lang="he-IL" sz="1400" b="1" dirty="0">
                <a:solidFill>
                  <a:srgbClr val="FFFF00"/>
                </a:solidFill>
              </a:rPr>
              <a:t>מומלץ שלא לשתף פעולה עם העבריינים הדורשים כופר</a:t>
            </a:r>
            <a:r>
              <a:rPr lang="he-IL" sz="1400" dirty="0">
                <a:solidFill>
                  <a:srgbClr val="FFFF00"/>
                </a:solidFill>
              </a:rPr>
              <a:t> – </a:t>
            </a:r>
            <a:r>
              <a:rPr lang="he-IL" sz="1400" dirty="0"/>
              <a:t>במקרים רבים גם לאחר תשלום הכופר לא מועבר מפתח ההצפנה ולא ניתן לפתוח את הקבצים. כמו כן, הפעולה תעודד את העבריינים לתקוף את המחשב או הרשת בהמשך.</a:t>
            </a:r>
          </a:p>
          <a:p>
            <a:pPr marL="0" indent="0">
              <a:buNone/>
            </a:pPr>
            <a:endParaRPr lang="he-IL" sz="1400" dirty="0"/>
          </a:p>
          <a:p>
            <a:r>
              <a:rPr lang="he-IL" sz="1400" b="1" dirty="0">
                <a:solidFill>
                  <a:srgbClr val="FFFF00"/>
                </a:solidFill>
              </a:rPr>
              <a:t>לשחזר את הקבצים מגיבוי</a:t>
            </a:r>
            <a:r>
              <a:rPr lang="he-IL" sz="1400" dirty="0">
                <a:solidFill>
                  <a:srgbClr val="FFFF00"/>
                </a:solidFill>
              </a:rPr>
              <a:t> – </a:t>
            </a:r>
            <a:r>
              <a:rPr lang="he-IL" sz="1400" dirty="0"/>
              <a:t>לאחר ביצוע הפעולות המומלצות להתגוננות, שמטרתן לוודא שלא קיים וירוס פעיל במחשב או ברשת, ניתן לשחזר את הקבצים מהגיבוי.</a:t>
            </a:r>
          </a:p>
          <a:p>
            <a:pPr marL="0" indent="0">
              <a:buNone/>
            </a:pPr>
            <a:endParaRPr lang="he-IL" sz="1400" dirty="0"/>
          </a:p>
          <a:p>
            <a:r>
              <a:rPr lang="he-IL" sz="1400" b="1">
                <a:solidFill>
                  <a:srgbClr val="FFFF00"/>
                </a:solidFill>
              </a:rPr>
              <a:t>לשחזר </a:t>
            </a:r>
            <a:r>
              <a:rPr lang="he-IL" sz="1400" b="1" dirty="0">
                <a:solidFill>
                  <a:srgbClr val="FFFF00"/>
                </a:solidFill>
              </a:rPr>
              <a:t>את הקבצים המקוריים</a:t>
            </a:r>
            <a:r>
              <a:rPr lang="he-IL" sz="1400" dirty="0">
                <a:solidFill>
                  <a:srgbClr val="FFFF00"/>
                </a:solidFill>
              </a:rPr>
              <a:t> – </a:t>
            </a:r>
            <a:r>
              <a:rPr lang="he-IL" sz="1400" dirty="0"/>
              <a:t>חלק מגרסאות ה </a:t>
            </a:r>
            <a:r>
              <a:rPr lang="en-US" sz="1400" dirty="0" err="1"/>
              <a:t>Ransomeware</a:t>
            </a:r>
            <a:r>
              <a:rPr lang="en-US" sz="1400" dirty="0"/>
              <a:t> </a:t>
            </a:r>
            <a:r>
              <a:rPr lang="he-IL" sz="1400" dirty="0"/>
              <a:t> מעתיקות את הקבצים המקוריים, ורק לאחר מכן מצפינות אותם. במקרים כנ”ל ניתן לנסות לשחזר את הקבצים המקוריים שנמחקו. חשוב לזכור שככל שיהיה שימוש נוסף בתחנה לאחר הפגיעה, יכתבו קבצים נוספים במיקום הפיזי של הקבצים שנמחקו, ולא יהיה ניתן לשחזר אותם. ניתן להשתמש במגוון תוכנות לשחזור קבצים המוצאות בשוק(חינמיות או בתשלום).</a:t>
            </a:r>
          </a:p>
          <a:p>
            <a:pPr marL="0" indent="0">
              <a:buNone/>
            </a:pPr>
            <a:endParaRPr lang="he-IL" sz="1400" dirty="0"/>
          </a:p>
          <a:p>
            <a:r>
              <a:rPr lang="he-IL" sz="1400" b="1" dirty="0">
                <a:solidFill>
                  <a:srgbClr val="FFFF00"/>
                </a:solidFill>
              </a:rPr>
              <a:t>לבדוק מהו המחשב הנגוע שממנו קודדו הקבצים</a:t>
            </a:r>
            <a:r>
              <a:rPr lang="he-IL" sz="1400" dirty="0">
                <a:solidFill>
                  <a:srgbClr val="FFFF00"/>
                </a:solidFill>
              </a:rPr>
              <a:t> – </a:t>
            </a:r>
            <a:r>
              <a:rPr lang="he-IL" sz="1400" dirty="0"/>
              <a:t>במקרים בהם מוצפנים קבצים בתיקיות משותפות בשרתים, ניתן לבדוק מהי התחנה ממנה הם הוצפנו על ידי בדיקה של ה </a:t>
            </a:r>
            <a:r>
              <a:rPr lang="en-US" sz="1400" dirty="0"/>
              <a:t> ownership </a:t>
            </a:r>
            <a:r>
              <a:rPr lang="he-IL" sz="1400" dirty="0"/>
              <a:t>של הקבצים, ולנקות את ההתקנה על מנת שהקבצים לא יוצפנו מחדש לאחר השחזור. כמו כן יש לנתק מיידית את המחשב\שרת הנגוע ולדאוג לנקות אותו מכל נזקה ולברר שהוא אכן נקי לפני שהוא חוזר לפעילות בארגון.</a:t>
            </a:r>
          </a:p>
          <a:p>
            <a:endParaRPr lang="he-IL" sz="1400" dirty="0"/>
          </a:p>
        </p:txBody>
      </p:sp>
    </p:spTree>
    <p:extLst>
      <p:ext uri="{BB962C8B-B14F-4D97-AF65-F5344CB8AC3E}">
        <p14:creationId xmlns:p14="http://schemas.microsoft.com/office/powerpoint/2010/main" val="126135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כותרת 4">
            <a:extLst>
              <a:ext uri="{FF2B5EF4-FFF2-40B4-BE49-F238E27FC236}">
                <a16:creationId xmlns:a16="http://schemas.microsoft.com/office/drawing/2014/main" id="{B3274780-27FF-4A48-91FD-A95446C78962}"/>
              </a:ext>
            </a:extLst>
          </p:cNvPr>
          <p:cNvSpPr>
            <a:spLocks noGrp="1"/>
          </p:cNvSpPr>
          <p:nvPr>
            <p:ph type="title"/>
          </p:nvPr>
        </p:nvSpPr>
        <p:spPr>
          <a:xfrm>
            <a:off x="1792288" y="218765"/>
            <a:ext cx="5486400" cy="566738"/>
          </a:xfrm>
        </p:spPr>
        <p:txBody>
          <a:bodyPr>
            <a:noAutofit/>
          </a:bodyPr>
          <a:lstStyle/>
          <a:p>
            <a:r>
              <a:rPr lang="he-IL" sz="2400" dirty="0"/>
              <a:t>דוגמא להודעה שנשלחה למשתמש אשר נפגע מווירוס הכופר </a:t>
            </a:r>
            <a:r>
              <a:rPr lang="en-US" sz="2400" dirty="0"/>
              <a:t> </a:t>
            </a:r>
            <a:r>
              <a:rPr lang="en-US" sz="2400" dirty="0">
                <a:solidFill>
                  <a:srgbClr val="FF0000"/>
                </a:solidFill>
              </a:rPr>
              <a:t>Locky</a:t>
            </a:r>
            <a:endParaRPr lang="he-IL" sz="2400" dirty="0">
              <a:solidFill>
                <a:srgbClr val="FF0000"/>
              </a:solidFill>
            </a:endParaRPr>
          </a:p>
        </p:txBody>
      </p:sp>
      <p:sp>
        <p:nvSpPr>
          <p:cNvPr id="7" name="מציין מיקום טקסט 6">
            <a:extLst>
              <a:ext uri="{FF2B5EF4-FFF2-40B4-BE49-F238E27FC236}">
                <a16:creationId xmlns:a16="http://schemas.microsoft.com/office/drawing/2014/main" id="{7AD76378-9863-408B-B8A1-06D64D7B5E1E}"/>
              </a:ext>
            </a:extLst>
          </p:cNvPr>
          <p:cNvSpPr>
            <a:spLocks noGrp="1"/>
          </p:cNvSpPr>
          <p:nvPr>
            <p:ph type="body" sz="half" idx="2"/>
          </p:nvPr>
        </p:nvSpPr>
        <p:spPr>
          <a:xfrm>
            <a:off x="1295400" y="860007"/>
            <a:ext cx="5983288" cy="1262062"/>
          </a:xfrm>
        </p:spPr>
        <p:txBody>
          <a:bodyPr>
            <a:normAutofit fontScale="85000" lnSpcReduction="20000"/>
          </a:bodyPr>
          <a:lstStyle/>
          <a:p>
            <a:r>
              <a:rPr lang="he-IL" sz="1900" b="1" dirty="0"/>
              <a:t>האם יחזירו לי את הקבצים כאשר אשלם את הכופר ?</a:t>
            </a:r>
            <a:endParaRPr lang="en-US" sz="1900" b="1" dirty="0"/>
          </a:p>
          <a:p>
            <a:r>
              <a:rPr lang="he-IL" dirty="0"/>
              <a:t>אם הקבצים שלכם באמת חשובים ולא גיביתם אותם לפני כן, אז כנראה שאין ברירה אחרת. אך שימו לב </a:t>
            </a:r>
            <a:r>
              <a:rPr lang="he-IL" sz="1600" b="1" dirty="0">
                <a:solidFill>
                  <a:srgbClr val="FF0000"/>
                </a:solidFill>
              </a:rPr>
              <a:t>שאנו לא ממליצים לשלם את דמי הכופר</a:t>
            </a:r>
            <a:r>
              <a:rPr lang="he-IL" sz="1600" dirty="0">
                <a:solidFill>
                  <a:srgbClr val="FF0000"/>
                </a:solidFill>
              </a:rPr>
              <a:t> </a:t>
            </a:r>
            <a:r>
              <a:rPr lang="he-IL" dirty="0"/>
              <a:t>מפני שמהלך זה יעודד את יוצרי הווירוס להמשיך ולהפיץ אותו שוב ושוב. קחו גם בחשבון שאם תשלמו את דמי הכופר, ישנה אפשרות גדולה שיגנבו לכם את פרטי החשבון אשר שילמתם דרכו.</a:t>
            </a:r>
            <a:endParaRPr lang="en-US" dirty="0"/>
          </a:p>
          <a:p>
            <a:r>
              <a:rPr lang="he-IL" dirty="0"/>
              <a:t>אם הקבצים שהצפינו לכם, אינם חשובים כל כך אז אתם יכולים להיפטר מהווירוס בכך שתפרמטו את המחשב ולאחר מכן תתקינו מחדש את כל התוכנות המומלצות למחשב לאחר פרמוט.</a:t>
            </a:r>
            <a:endParaRPr lang="en-US" dirty="0"/>
          </a:p>
          <a:p>
            <a:endParaRPr lang="he-IL" dirty="0"/>
          </a:p>
        </p:txBody>
      </p:sp>
      <p:pic>
        <p:nvPicPr>
          <p:cNvPr id="8" name="תמונה 7">
            <a:extLst>
              <a:ext uri="{FF2B5EF4-FFF2-40B4-BE49-F238E27FC236}">
                <a16:creationId xmlns:a16="http://schemas.microsoft.com/office/drawing/2014/main" id="{6DE28F54-3A77-4B06-A1DB-8CB4C7C4215A}"/>
              </a:ext>
            </a:extLst>
          </p:cNvPr>
          <p:cNvPicPr/>
          <p:nvPr/>
        </p:nvPicPr>
        <p:blipFill>
          <a:blip r:embed="rId2">
            <a:extLst>
              <a:ext uri="{28A0092B-C50C-407E-A947-70E740481C1C}">
                <a14:useLocalDpi xmlns:a14="http://schemas.microsoft.com/office/drawing/2010/main" val="0"/>
              </a:ext>
            </a:extLst>
          </a:blip>
          <a:stretch>
            <a:fillRect/>
          </a:stretch>
        </p:blipFill>
        <p:spPr>
          <a:xfrm>
            <a:off x="304800" y="2271077"/>
            <a:ext cx="7696200" cy="4419283"/>
          </a:xfrm>
          <a:prstGeom prst="rect">
            <a:avLst/>
          </a:prstGeom>
        </p:spPr>
      </p:pic>
    </p:spTree>
    <p:extLst>
      <p:ext uri="{BB962C8B-B14F-4D97-AF65-F5344CB8AC3E}">
        <p14:creationId xmlns:p14="http://schemas.microsoft.com/office/powerpoint/2010/main" val="1821345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4" name="כותרת 3">
            <a:extLst>
              <a:ext uri="{FF2B5EF4-FFF2-40B4-BE49-F238E27FC236}">
                <a16:creationId xmlns:a16="http://schemas.microsoft.com/office/drawing/2014/main" id="{9BD2E595-A19E-4658-9C9F-28C71E3F7041}"/>
              </a:ext>
            </a:extLst>
          </p:cNvPr>
          <p:cNvSpPr>
            <a:spLocks noGrp="1"/>
          </p:cNvSpPr>
          <p:nvPr>
            <p:ph type="title"/>
          </p:nvPr>
        </p:nvSpPr>
        <p:spPr>
          <a:xfrm>
            <a:off x="443345" y="76200"/>
            <a:ext cx="8229600" cy="1143000"/>
          </a:xfrm>
        </p:spPr>
        <p:txBody>
          <a:bodyPr>
            <a:normAutofit fontScale="90000"/>
          </a:bodyPr>
          <a:lstStyle/>
          <a:p>
            <a:r>
              <a:rPr lang="he-IL" b="1" dirty="0">
                <a:solidFill>
                  <a:schemeClr val="bg1"/>
                </a:solidFill>
              </a:rPr>
              <a:t>מי הוא ווירוס הכופר </a:t>
            </a:r>
            <a:r>
              <a:rPr lang="en-US" b="1" dirty="0">
                <a:solidFill>
                  <a:srgbClr val="FF0000"/>
                </a:solidFill>
              </a:rPr>
              <a:t>Locky</a:t>
            </a:r>
            <a:r>
              <a:rPr lang="he-IL" b="1" dirty="0">
                <a:solidFill>
                  <a:schemeClr val="bg1"/>
                </a:solidFill>
              </a:rPr>
              <a:t> ולמה הוא גורם:</a:t>
            </a:r>
            <a:br>
              <a:rPr lang="en-US" b="1" dirty="0">
                <a:solidFill>
                  <a:schemeClr val="bg1"/>
                </a:solidFill>
              </a:rPr>
            </a:br>
            <a:endParaRPr lang="he-IL" dirty="0">
              <a:solidFill>
                <a:schemeClr val="bg1"/>
              </a:solidFill>
            </a:endParaRPr>
          </a:p>
        </p:txBody>
      </p:sp>
      <p:sp>
        <p:nvSpPr>
          <p:cNvPr id="5" name="מציין מיקום תוכן 4">
            <a:extLst>
              <a:ext uri="{FF2B5EF4-FFF2-40B4-BE49-F238E27FC236}">
                <a16:creationId xmlns:a16="http://schemas.microsoft.com/office/drawing/2014/main" id="{49CC03A3-8BDC-41BA-8F06-22DE6FEFABF5}"/>
              </a:ext>
            </a:extLst>
          </p:cNvPr>
          <p:cNvSpPr>
            <a:spLocks noGrp="1"/>
          </p:cNvSpPr>
          <p:nvPr>
            <p:ph sz="half" idx="1"/>
          </p:nvPr>
        </p:nvSpPr>
        <p:spPr>
          <a:xfrm>
            <a:off x="4876800" y="644609"/>
            <a:ext cx="4038600" cy="4525963"/>
          </a:xfrm>
          <a:effectLst>
            <a:outerShdw blurRad="1244600" dist="50800" dir="5400000" algn="ctr" rotWithShape="0">
              <a:srgbClr val="000000">
                <a:alpha val="77000"/>
              </a:srgbClr>
            </a:outerShdw>
          </a:effectLst>
        </p:spPr>
        <p:txBody>
          <a:bodyPr>
            <a:normAutofit/>
          </a:bodyPr>
          <a:lstStyle/>
          <a:p>
            <a:r>
              <a:rPr lang="en-US" sz="1200" dirty="0">
                <a:solidFill>
                  <a:schemeClr val="bg1"/>
                </a:solidFill>
              </a:rPr>
              <a:t>Locky</a:t>
            </a:r>
            <a:r>
              <a:rPr lang="he-IL" sz="1200" dirty="0">
                <a:solidFill>
                  <a:schemeClr val="bg1"/>
                </a:solidFill>
              </a:rPr>
              <a:t> התגלה לראשונה בפברואר 2016 והיוצר של הווירוס הצליח עד עכשיו להפיץ אותו ברחבי העולם בהצלחה רבה. הפצת הווירוס נעשית על ידי שליחת אימייל אשר מושך את המשתמש לפתוח קובץ מסוים (בדרך כלל זה הוא קובץ מסוג </a:t>
            </a:r>
            <a:r>
              <a:rPr lang="en-US" sz="1200" dirty="0">
                <a:solidFill>
                  <a:schemeClr val="bg1"/>
                </a:solidFill>
              </a:rPr>
              <a:t>Word</a:t>
            </a:r>
            <a:r>
              <a:rPr lang="he-IL" sz="1200" dirty="0">
                <a:solidFill>
                  <a:schemeClr val="bg1"/>
                </a:solidFill>
              </a:rPr>
              <a:t>), או דרך כל מיני אתרים מפוקפקים שקיימים ברשת.</a:t>
            </a:r>
            <a:endParaRPr lang="en-US" sz="1200" dirty="0">
              <a:solidFill>
                <a:schemeClr val="bg1"/>
              </a:solidFill>
            </a:endParaRPr>
          </a:p>
          <a:p>
            <a:r>
              <a:rPr lang="he-IL" sz="1200" dirty="0">
                <a:solidFill>
                  <a:schemeClr val="bg1"/>
                </a:solidFill>
              </a:rPr>
              <a:t>חברות אבטחה גדולות </a:t>
            </a:r>
            <a:r>
              <a:rPr lang="he-IL" sz="1200" u="sng" dirty="0">
                <a:solidFill>
                  <a:schemeClr val="bg1"/>
                </a:solidFill>
              </a:rPr>
              <a:t>כמו</a:t>
            </a:r>
            <a:r>
              <a:rPr lang="he-IL" sz="1200" dirty="0">
                <a:solidFill>
                  <a:schemeClr val="bg1"/>
                </a:solidFill>
              </a:rPr>
              <a:t>: נורטון </a:t>
            </a:r>
            <a:r>
              <a:rPr lang="en-US" sz="1200" dirty="0">
                <a:solidFill>
                  <a:schemeClr val="bg1"/>
                </a:solidFill>
              </a:rPr>
              <a:t>Norton</a:t>
            </a:r>
            <a:r>
              <a:rPr lang="he-IL" sz="1200" dirty="0">
                <a:solidFill>
                  <a:schemeClr val="bg1"/>
                </a:solidFill>
              </a:rPr>
              <a:t> ומקאפי </a:t>
            </a:r>
            <a:r>
              <a:rPr lang="en-US" sz="1200" dirty="0">
                <a:solidFill>
                  <a:schemeClr val="bg1"/>
                </a:solidFill>
              </a:rPr>
              <a:t>McAfee </a:t>
            </a:r>
            <a:r>
              <a:rPr lang="he-IL" sz="1200" dirty="0">
                <a:solidFill>
                  <a:schemeClr val="bg1"/>
                </a:solidFill>
              </a:rPr>
              <a:t>אשר מספקות מגוון תוכנות הגנה למחשב, מעידות על כך שמחודש פברואר 2016 יש עלייה במתקפות כופר של וירוס הכופר </a:t>
            </a:r>
            <a:r>
              <a:rPr lang="en-US" sz="1200" dirty="0">
                <a:solidFill>
                  <a:schemeClr val="bg1"/>
                </a:solidFill>
              </a:rPr>
              <a:t>Locky</a:t>
            </a:r>
            <a:r>
              <a:rPr lang="he-IL" sz="1200" dirty="0">
                <a:solidFill>
                  <a:schemeClr val="bg1"/>
                </a:solidFill>
              </a:rPr>
              <a:t>. החברות טוענות שמספר רב של מחשבים נלקחים כבני ערובה והן מתאמצות לאסוף את כל החומר והמידע שיש להן על הווירוס החדש. כל זאת נעשה בכדי לפתח כמה שיותר מהר פתרונות ואמצעי מניעה לווירוס הכופר.</a:t>
            </a:r>
            <a:endParaRPr lang="en-US" sz="1200" dirty="0">
              <a:solidFill>
                <a:schemeClr val="bg1"/>
              </a:solidFill>
            </a:endParaRPr>
          </a:p>
          <a:p>
            <a:endParaRPr lang="he-IL" sz="1200" dirty="0">
              <a:solidFill>
                <a:schemeClr val="bg1"/>
              </a:solidFill>
            </a:endParaRPr>
          </a:p>
        </p:txBody>
      </p:sp>
      <p:sp>
        <p:nvSpPr>
          <p:cNvPr id="6" name="מציין מיקום תוכן 5">
            <a:extLst>
              <a:ext uri="{FF2B5EF4-FFF2-40B4-BE49-F238E27FC236}">
                <a16:creationId xmlns:a16="http://schemas.microsoft.com/office/drawing/2014/main" id="{ACF90CCF-A74A-4E12-9FDB-0B7CA7699FB3}"/>
              </a:ext>
            </a:extLst>
          </p:cNvPr>
          <p:cNvSpPr>
            <a:spLocks noGrp="1"/>
          </p:cNvSpPr>
          <p:nvPr>
            <p:ph sz="half" idx="2"/>
          </p:nvPr>
        </p:nvSpPr>
        <p:spPr>
          <a:xfrm>
            <a:off x="381000" y="685800"/>
            <a:ext cx="4038600" cy="4525963"/>
          </a:xfrm>
          <a:effectLst>
            <a:outerShdw blurRad="1244600" dist="50800" dir="5400000" algn="ctr" rotWithShape="0">
              <a:srgbClr val="000000">
                <a:alpha val="77000"/>
              </a:srgbClr>
            </a:outerShdw>
          </a:effectLst>
        </p:spPr>
        <p:txBody>
          <a:bodyPr>
            <a:noAutofit/>
          </a:bodyPr>
          <a:lstStyle/>
          <a:p>
            <a:r>
              <a:rPr lang="he-IL" sz="1400" dirty="0">
                <a:solidFill>
                  <a:schemeClr val="bg1"/>
                </a:solidFill>
              </a:rPr>
              <a:t>וירוס הכופר</a:t>
            </a:r>
            <a:r>
              <a:rPr lang="en-US" sz="1400" dirty="0">
                <a:solidFill>
                  <a:schemeClr val="bg1"/>
                </a:solidFill>
              </a:rPr>
              <a:t> Locky </a:t>
            </a:r>
            <a:r>
              <a:rPr lang="he-IL" sz="1400" dirty="0">
                <a:solidFill>
                  <a:schemeClr val="bg1"/>
                </a:solidFill>
              </a:rPr>
              <a:t>מצפין (נועל) את הקבצים אשר נמצאים במחשב ומשנה את הסיומת שלהם ל</a:t>
            </a:r>
            <a:r>
              <a:rPr lang="en-US" sz="1400" dirty="0">
                <a:solidFill>
                  <a:schemeClr val="bg1"/>
                </a:solidFill>
              </a:rPr>
              <a:t>- </a:t>
            </a:r>
            <a:r>
              <a:rPr lang="en-US" sz="1400" b="1" dirty="0">
                <a:solidFill>
                  <a:schemeClr val="bg1"/>
                </a:solidFill>
              </a:rPr>
              <a:t>Locky.</a:t>
            </a:r>
            <a:r>
              <a:rPr lang="en-US" sz="1400" dirty="0">
                <a:solidFill>
                  <a:schemeClr val="bg1"/>
                </a:solidFill>
              </a:rPr>
              <a:t> </a:t>
            </a:r>
            <a:r>
              <a:rPr lang="he-IL" sz="1400" dirty="0">
                <a:solidFill>
                  <a:schemeClr val="bg1"/>
                </a:solidFill>
              </a:rPr>
              <a:t>לאחר מכן הם דורשים מהמשתמש לשלם בין 0.5 ל- 1 </a:t>
            </a:r>
            <a:r>
              <a:rPr lang="he-IL" sz="1400" u="sng" dirty="0">
                <a:solidFill>
                  <a:schemeClr val="bg1"/>
                </a:solidFill>
                <a:hlinkClick r:id="rId3" tooltip="מה זה ביטקוין">
                  <a:extLst>
                    <a:ext uri="{A12FA001-AC4F-418D-AE19-62706E023703}">
                      <ahyp:hlinkClr xmlns:ahyp="http://schemas.microsoft.com/office/drawing/2018/hyperlinkcolor" val="tx"/>
                    </a:ext>
                  </a:extLst>
                </a:hlinkClick>
              </a:rPr>
              <a:t>ביטקוינים</a:t>
            </a:r>
            <a:r>
              <a:rPr lang="en-US" sz="1400" dirty="0">
                <a:solidFill>
                  <a:schemeClr val="bg1"/>
                </a:solidFill>
              </a:rPr>
              <a:t> </a:t>
            </a:r>
            <a:r>
              <a:rPr lang="he-IL" sz="1400" dirty="0">
                <a:solidFill>
                  <a:schemeClr val="bg1"/>
                </a:solidFill>
              </a:rPr>
              <a:t>(שזה יוצא בערך בין 200$ ל- 400$) רק בכדי לשחרר את הקבצים שננעלו ולהחזיר אותם להיות תקינים כבעבר</a:t>
            </a:r>
            <a:endParaRPr lang="en-US" sz="1400" dirty="0">
              <a:solidFill>
                <a:schemeClr val="bg1"/>
              </a:solidFill>
            </a:endParaRPr>
          </a:p>
          <a:p>
            <a:r>
              <a:rPr lang="he-IL" sz="1400" dirty="0">
                <a:solidFill>
                  <a:schemeClr val="bg1"/>
                </a:solidFill>
              </a:rPr>
              <a:t>נכון לעכשיו, אין שום דרך אחרת להסיר את הווירוס מהמחשב ולהחזיר את הקבצים לקדמותם. כנראה שהנפגע יצטרך לשלם את דמי הכופר, מפני שאם הוא לא ישלם את דמי הכופר אז הוא יסתכן בכך שכל המידע שלו יימחק (אם הוא לא גיבה את הקבצים לפני כן) והוא אינו יוכל </a:t>
            </a:r>
            <a:r>
              <a:rPr lang="he-IL" sz="1400" u="sng" dirty="0">
                <a:solidFill>
                  <a:schemeClr val="bg1"/>
                </a:solidFill>
                <a:hlinkClick r:id="rId4" tooltip="מדריך לשחזור קבצים">
                  <a:extLst>
                    <a:ext uri="{A12FA001-AC4F-418D-AE19-62706E023703}">
                      <ahyp:hlinkClr xmlns:ahyp="http://schemas.microsoft.com/office/drawing/2018/hyperlinkcolor" val="tx"/>
                    </a:ext>
                  </a:extLst>
                </a:hlinkClick>
              </a:rPr>
              <a:t>לשחזר את הקבצים</a:t>
            </a:r>
            <a:r>
              <a:rPr lang="he-IL" sz="1400" dirty="0">
                <a:solidFill>
                  <a:schemeClr val="bg1"/>
                </a:solidFill>
              </a:rPr>
              <a:t>.</a:t>
            </a:r>
            <a:endParaRPr lang="en-US" sz="1400" dirty="0">
              <a:solidFill>
                <a:schemeClr val="bg1"/>
              </a:solidFill>
            </a:endParaRPr>
          </a:p>
          <a:p>
            <a:r>
              <a:rPr lang="he-IL" sz="1400" dirty="0">
                <a:solidFill>
                  <a:schemeClr val="bg1"/>
                </a:solidFill>
              </a:rPr>
              <a:t>וירוס הכופר אינו מצפין רק את הקבצים שנמצאים בכונן </a:t>
            </a:r>
            <a:r>
              <a:rPr lang="en-US" sz="1400" dirty="0">
                <a:solidFill>
                  <a:schemeClr val="bg1"/>
                </a:solidFill>
              </a:rPr>
              <a:t>C</a:t>
            </a:r>
            <a:r>
              <a:rPr lang="he-IL" sz="1400" dirty="0">
                <a:solidFill>
                  <a:schemeClr val="bg1"/>
                </a:solidFill>
              </a:rPr>
              <a:t> (הכונן בו מותקנת מערכת ההפעלה), אלא הוא גם מצפין את כל הכוננים החיצוניים והזיכרונות הניידים (</a:t>
            </a:r>
            <a:r>
              <a:rPr lang="en-US" sz="1400" dirty="0">
                <a:solidFill>
                  <a:schemeClr val="bg1"/>
                </a:solidFill>
              </a:rPr>
              <a:t>Disk On Key</a:t>
            </a:r>
            <a:r>
              <a:rPr lang="he-IL" sz="1400" dirty="0">
                <a:solidFill>
                  <a:schemeClr val="bg1"/>
                </a:solidFill>
              </a:rPr>
              <a:t>) אשר מחוברים למחשב באותו זמן. הווירוס גם תוקף את כל המחשבים אשר נמצאים ברשת של המחשב המותקף, </a:t>
            </a:r>
            <a:r>
              <a:rPr lang="he-IL" sz="1400" u="sng" dirty="0">
                <a:solidFill>
                  <a:schemeClr val="bg1"/>
                </a:solidFill>
              </a:rPr>
              <a:t>כלומר</a:t>
            </a:r>
            <a:r>
              <a:rPr lang="he-IL" sz="1400" dirty="0">
                <a:solidFill>
                  <a:schemeClr val="bg1"/>
                </a:solidFill>
              </a:rPr>
              <a:t>: אם המחשב שלכם נמצא בתוך רשת משרדית או ביתית ובתוכה ישנם 5 מחשבים, אז יש סיכוי גבוה שכל חמשת המחשבים יידבקו בווירוס.</a:t>
            </a:r>
            <a:endParaRPr lang="en-US" sz="1400" dirty="0">
              <a:solidFill>
                <a:schemeClr val="bg1"/>
              </a:solidFill>
            </a:endParaRPr>
          </a:p>
          <a:p>
            <a:r>
              <a:rPr lang="he-IL" sz="1400" dirty="0">
                <a:solidFill>
                  <a:schemeClr val="bg1"/>
                </a:solidFill>
              </a:rPr>
              <a:t>הווירוס יודע ויכול להתקיף מחשבים אשר מריצים מערכות הפעלה מסוג ווינדוס </a:t>
            </a:r>
            <a:r>
              <a:rPr lang="en-US" sz="1400" dirty="0">
                <a:solidFill>
                  <a:schemeClr val="bg1"/>
                </a:solidFill>
              </a:rPr>
              <a:t>Windows</a:t>
            </a:r>
            <a:r>
              <a:rPr lang="he-IL" sz="1400" dirty="0">
                <a:solidFill>
                  <a:schemeClr val="bg1"/>
                </a:solidFill>
              </a:rPr>
              <a:t>, לינוקס </a:t>
            </a:r>
            <a:r>
              <a:rPr lang="en-US" sz="1400" dirty="0">
                <a:solidFill>
                  <a:schemeClr val="bg1"/>
                </a:solidFill>
              </a:rPr>
              <a:t>Linux</a:t>
            </a:r>
            <a:r>
              <a:rPr lang="he-IL" sz="1400" dirty="0">
                <a:solidFill>
                  <a:schemeClr val="bg1"/>
                </a:solidFill>
              </a:rPr>
              <a:t> ואפילו גם </a:t>
            </a:r>
            <a:r>
              <a:rPr lang="en-US" sz="1400" dirty="0">
                <a:solidFill>
                  <a:schemeClr val="bg1"/>
                </a:solidFill>
              </a:rPr>
              <a:t>OS x</a:t>
            </a:r>
            <a:r>
              <a:rPr lang="he-IL" sz="1400" dirty="0">
                <a:solidFill>
                  <a:schemeClr val="bg1"/>
                </a:solidFill>
              </a:rPr>
              <a:t> של אפל. כך שאין ספק שהוא נחשב לאיום גדול לכל המשתמשים הביתיים, לעסקים הקטנים וגם לעסקים הגדולים.</a:t>
            </a:r>
            <a:endParaRPr lang="en-US" sz="1400" dirty="0">
              <a:solidFill>
                <a:schemeClr val="bg1"/>
              </a:solidFill>
            </a:endParaRPr>
          </a:p>
          <a:p>
            <a:endParaRPr lang="he-IL" sz="1400" dirty="0">
              <a:solidFill>
                <a:schemeClr val="bg1"/>
              </a:solidFill>
            </a:endParaRPr>
          </a:p>
        </p:txBody>
      </p:sp>
    </p:spTree>
    <p:extLst>
      <p:ext uri="{BB962C8B-B14F-4D97-AF65-F5344CB8AC3E}">
        <p14:creationId xmlns:p14="http://schemas.microsoft.com/office/powerpoint/2010/main" val="3583525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7" name="כותרת 6">
            <a:extLst>
              <a:ext uri="{FF2B5EF4-FFF2-40B4-BE49-F238E27FC236}">
                <a16:creationId xmlns:a16="http://schemas.microsoft.com/office/drawing/2014/main" id="{15A61BAA-A535-4687-A2FE-F0F8129C7457}"/>
              </a:ext>
            </a:extLst>
          </p:cNvPr>
          <p:cNvSpPr>
            <a:spLocks noGrp="1"/>
          </p:cNvSpPr>
          <p:nvPr>
            <p:ph type="title"/>
          </p:nvPr>
        </p:nvSpPr>
        <p:spPr>
          <a:effectLst>
            <a:outerShdw blurRad="50800" dist="38100" dir="2700000" algn="tl" rotWithShape="0">
              <a:prstClr val="black">
                <a:alpha val="0"/>
              </a:prstClr>
            </a:outerShdw>
          </a:effectLst>
        </p:spPr>
        <p:txBody>
          <a:bodyPr>
            <a:normAutofit fontScale="90000"/>
          </a:bodyPr>
          <a:lstStyle/>
          <a:p>
            <a:r>
              <a:rPr lang="he-IL" dirty="0">
                <a:solidFill>
                  <a:schemeClr val="accent2">
                    <a:lumMod val="20000"/>
                    <a:lumOff val="80000"/>
                  </a:schemeClr>
                </a:solidFill>
              </a:rPr>
              <a:t>תוכנות הכופר פוגעות גם במובייל</a:t>
            </a:r>
            <a:br>
              <a:rPr lang="he-IL" dirty="0">
                <a:solidFill>
                  <a:schemeClr val="accent2">
                    <a:lumMod val="20000"/>
                    <a:lumOff val="80000"/>
                  </a:schemeClr>
                </a:solidFill>
              </a:rPr>
            </a:br>
            <a:endParaRPr lang="he-IL" dirty="0">
              <a:solidFill>
                <a:schemeClr val="accent2">
                  <a:lumMod val="20000"/>
                  <a:lumOff val="80000"/>
                </a:schemeClr>
              </a:solidFill>
            </a:endParaRPr>
          </a:p>
        </p:txBody>
      </p:sp>
      <p:sp>
        <p:nvSpPr>
          <p:cNvPr id="8" name="מציין מיקום תוכן 7">
            <a:extLst>
              <a:ext uri="{FF2B5EF4-FFF2-40B4-BE49-F238E27FC236}">
                <a16:creationId xmlns:a16="http://schemas.microsoft.com/office/drawing/2014/main" id="{87130F0F-0F9E-4D0B-AF9F-8C15AAD6AF18}"/>
              </a:ext>
            </a:extLst>
          </p:cNvPr>
          <p:cNvSpPr>
            <a:spLocks noGrp="1"/>
          </p:cNvSpPr>
          <p:nvPr>
            <p:ph idx="1"/>
          </p:nvPr>
        </p:nvSpPr>
        <p:spPr>
          <a:xfrm>
            <a:off x="381000" y="837346"/>
            <a:ext cx="8229600" cy="4525963"/>
          </a:xfrm>
          <a:noFill/>
          <a:effectLst>
            <a:outerShdw blurRad="50800" dist="50800" dir="5400000" algn="ctr" rotWithShape="0">
              <a:srgbClr val="000000">
                <a:alpha val="0"/>
              </a:srgbClr>
            </a:outerShdw>
          </a:effectLst>
        </p:spPr>
        <p:txBody>
          <a:bodyPr>
            <a:noAutofit/>
          </a:bodyPr>
          <a:lstStyle/>
          <a:p>
            <a:pPr fontAlgn="base"/>
            <a:r>
              <a:rPr lang="he-IL" sz="1600" b="1" dirty="0">
                <a:solidFill>
                  <a:srgbClr val="FFFF00"/>
                </a:solidFill>
              </a:rPr>
              <a:t>תוכנות הכופר אינן רק איום ללקוחות </a:t>
            </a:r>
            <a:r>
              <a:rPr lang="en-US" sz="1600" b="1" dirty="0">
                <a:solidFill>
                  <a:srgbClr val="FFFF00"/>
                </a:solidFill>
              </a:rPr>
              <a:t>Windows </a:t>
            </a:r>
            <a:r>
              <a:rPr lang="he-IL" sz="1600" b="1" dirty="0">
                <a:solidFill>
                  <a:srgbClr val="FFFF00"/>
                </a:solidFill>
              </a:rPr>
              <a:t> ולמשמשי המחשב הביתי. </a:t>
            </a:r>
            <a:r>
              <a:rPr lang="he-IL" sz="1600" b="1" dirty="0">
                <a:solidFill>
                  <a:schemeClr val="bg1"/>
                </a:solidFill>
              </a:rPr>
              <a:t>מתקפות מסוג זה הופכות נפוצות יותר ויותר גם במובייל, או ליתר דיוק - </a:t>
            </a:r>
            <a:r>
              <a:rPr lang="he-IL" sz="1600" b="1" dirty="0">
                <a:solidFill>
                  <a:srgbClr val="FFFF00"/>
                </a:solidFill>
              </a:rPr>
              <a:t>במערכת ההפעלה אנדרואיד</a:t>
            </a:r>
            <a:r>
              <a:rPr lang="he-IL" sz="1600" b="1" dirty="0">
                <a:solidFill>
                  <a:schemeClr val="bg1"/>
                </a:solidFill>
              </a:rPr>
              <a:t>. מחקר חדש של חברת </a:t>
            </a:r>
            <a:r>
              <a:rPr lang="en-US" sz="1600" b="1" dirty="0">
                <a:solidFill>
                  <a:schemeClr val="bg1"/>
                </a:solidFill>
              </a:rPr>
              <a:t> ESET, </a:t>
            </a:r>
            <a:r>
              <a:rPr lang="he-IL" sz="1600" b="1" dirty="0">
                <a:solidFill>
                  <a:schemeClr val="bg1"/>
                </a:solidFill>
              </a:rPr>
              <a:t>חברת אבטחת המידע החמישית בגודלה בעולם, טוען ל"זינוק חד בתוכנות הכופר הלוקחות מכשירי אנדרואיד כבני ערובה".</a:t>
            </a:r>
          </a:p>
          <a:p>
            <a:pPr fontAlgn="base"/>
            <a:r>
              <a:rPr lang="he-IL" sz="1600" b="1" dirty="0">
                <a:solidFill>
                  <a:srgbClr val="FFFF00"/>
                </a:solidFill>
              </a:rPr>
              <a:t>תוכנות הכופר הראשונות לאנדרואיד התגלו אי שם באמצע 2013, נכתב בעבודה</a:t>
            </a:r>
            <a:r>
              <a:rPr lang="he-IL" sz="1600" b="1" dirty="0">
                <a:solidFill>
                  <a:schemeClr val="bg1"/>
                </a:solidFill>
              </a:rPr>
              <a:t>. החברה מבחינה בין שתי סוגי מתקפות: </a:t>
            </a:r>
            <a:r>
              <a:rPr lang="en-US" sz="1600" b="1" dirty="0">
                <a:solidFill>
                  <a:schemeClr val="bg1"/>
                </a:solidFill>
              </a:rPr>
              <a:t> </a:t>
            </a:r>
            <a:r>
              <a:rPr lang="en-US" sz="1600" b="1" dirty="0">
                <a:solidFill>
                  <a:srgbClr val="FFFF00"/>
                </a:solidFill>
              </a:rPr>
              <a:t>Lock–Screen Ransomware </a:t>
            </a:r>
            <a:r>
              <a:rPr lang="he-IL" sz="1600" b="1" dirty="0">
                <a:solidFill>
                  <a:schemeClr val="bg1"/>
                </a:solidFill>
              </a:rPr>
              <a:t>ו–</a:t>
            </a:r>
            <a:r>
              <a:rPr lang="en-US" sz="1600" b="1" dirty="0">
                <a:solidFill>
                  <a:srgbClr val="FFFF00"/>
                </a:solidFill>
              </a:rPr>
              <a:t> Crypto Ransomware. </a:t>
            </a:r>
            <a:r>
              <a:rPr lang="he-IL" sz="1600" b="1" dirty="0">
                <a:solidFill>
                  <a:schemeClr val="bg1"/>
                </a:solidFill>
              </a:rPr>
              <a:t>בראשונה ננעל המסך ונדרש תשלום כופר, ובשנייה הקבצים מוצפנים ואם המשתמש רוצה חזרה את התמונות של הילדים, או הקבצים הרגישים - הוא צריך לשלם.</a:t>
            </a:r>
          </a:p>
          <a:p>
            <a:pPr fontAlgn="base"/>
            <a:r>
              <a:rPr lang="he-IL" sz="1600" b="1" dirty="0">
                <a:solidFill>
                  <a:srgbClr val="FFFF00"/>
                </a:solidFill>
              </a:rPr>
              <a:t>סוג נוסף של מתקפה הוא באמצעות אפליקציית פורנו, שמצלמת את המשתמש על ידי הפעלה שקטה של המצלמה הקדמית, ודורשת כסף </a:t>
            </a:r>
            <a:r>
              <a:rPr lang="he-IL" sz="1600" b="1" dirty="0">
                <a:solidFill>
                  <a:schemeClr val="bg1"/>
                </a:solidFill>
              </a:rPr>
              <a:t>- אחרת תפרסם את תמונתו ברבים. בווריאציה אחרת, תוכנת הכופר משדרת על מסך הטלפון הנייד תמונות פורנו קשות - והדרך היחידה להפסיק את המטרד המביך היא כמובן תשלום כופר. מתקפת כופר נוספת היא מסוג "משטרה", שקיימת גם ב-</a:t>
            </a:r>
            <a:r>
              <a:rPr lang="en-US" sz="1600" b="1" dirty="0">
                <a:solidFill>
                  <a:schemeClr val="bg1"/>
                </a:solidFill>
              </a:rPr>
              <a:t> PC, </a:t>
            </a:r>
            <a:r>
              <a:rPr lang="he-IL" sz="1600" b="1" dirty="0">
                <a:solidFill>
                  <a:schemeClr val="bg1"/>
                </a:solidFill>
              </a:rPr>
              <a:t>שבה התוכנה מתחזה לסוכנות אכיפת חוק מקומית וטוענת בפני המשתמש כי הוא עשה שימוש לא חוקי במכשיר ולכן עליו לשלם קנס.</a:t>
            </a:r>
          </a:p>
          <a:p>
            <a:pPr fontAlgn="base"/>
            <a:r>
              <a:rPr lang="he-IL" sz="1600" b="1" dirty="0">
                <a:solidFill>
                  <a:srgbClr val="FFFF00"/>
                </a:solidFill>
              </a:rPr>
              <a:t>מרגע ההשתלטות על המכשיר, תוכנת הכופר לא רק נועלת אותו, אלא גם מתקשרת לשרת פיקוד ושליטה (</a:t>
            </a:r>
            <a:r>
              <a:rPr lang="en-US" sz="1600" b="1" dirty="0">
                <a:solidFill>
                  <a:srgbClr val="FFFF00"/>
                </a:solidFill>
              </a:rPr>
              <a:t>C&amp;C), </a:t>
            </a:r>
            <a:r>
              <a:rPr lang="he-IL" sz="1600" b="1" dirty="0">
                <a:solidFill>
                  <a:srgbClr val="FFFF00"/>
                </a:solidFill>
              </a:rPr>
              <a:t> וכך </a:t>
            </a:r>
            <a:r>
              <a:rPr lang="he-IL" sz="1600" b="1" dirty="0" err="1">
                <a:solidFill>
                  <a:srgbClr val="FFFF00"/>
                </a:solidFill>
              </a:rPr>
              <a:t>ההאקר</a:t>
            </a:r>
            <a:r>
              <a:rPr lang="he-IL" sz="1600" b="1" dirty="0">
                <a:solidFill>
                  <a:srgbClr val="FFFF00"/>
                </a:solidFill>
              </a:rPr>
              <a:t> יכול להזיק למכשיר, למשל לכבות את ה-</a:t>
            </a:r>
            <a:r>
              <a:rPr lang="en-US" sz="1600" b="1" dirty="0">
                <a:solidFill>
                  <a:srgbClr val="FFFF00"/>
                </a:solidFill>
              </a:rPr>
              <a:t> </a:t>
            </a:r>
            <a:r>
              <a:rPr lang="en-US" sz="1600" b="1" dirty="0" err="1">
                <a:solidFill>
                  <a:srgbClr val="FFFF00"/>
                </a:solidFill>
              </a:rPr>
              <a:t>WiFi</a:t>
            </a:r>
            <a:r>
              <a:rPr lang="en-US" sz="1600" b="1" dirty="0">
                <a:solidFill>
                  <a:srgbClr val="FFFF00"/>
                </a:solidFill>
              </a:rPr>
              <a:t>, </a:t>
            </a:r>
            <a:r>
              <a:rPr lang="he-IL" sz="1600" b="1" dirty="0">
                <a:solidFill>
                  <a:srgbClr val="FFFF00"/>
                </a:solidFill>
              </a:rPr>
              <a:t>או אפילו להשתמש במכשיר כחלק מרשת מחשבים למתקפה (מכונה </a:t>
            </a:r>
            <a:r>
              <a:rPr lang="en-US" sz="1600" b="1" dirty="0">
                <a:solidFill>
                  <a:srgbClr val="FFFF00"/>
                </a:solidFill>
              </a:rPr>
              <a:t>Botnet) </a:t>
            </a:r>
            <a:r>
              <a:rPr lang="he-IL" sz="1600" b="1" dirty="0">
                <a:solidFill>
                  <a:srgbClr val="FFFF00"/>
                </a:solidFill>
              </a:rPr>
              <a:t>אחרת. </a:t>
            </a:r>
            <a:r>
              <a:rPr lang="he-IL" sz="1600" b="1" dirty="0">
                <a:solidFill>
                  <a:schemeClr val="bg1"/>
                </a:solidFill>
              </a:rPr>
              <a:t>התוכנות מחוכמות ויודעות להגן על עצמן מפני ניסיונות הסרה או כיבוי משימות.</a:t>
            </a:r>
          </a:p>
          <a:p>
            <a:pPr fontAlgn="base"/>
            <a:r>
              <a:rPr lang="he-IL" sz="1600" b="1" dirty="0">
                <a:solidFill>
                  <a:srgbClr val="FFFF00"/>
                </a:solidFill>
              </a:rPr>
              <a:t>מה עושים? אותם צעדי מיגון פשוטים כנגד וירוסים בנייד תופסים גם לגבי מתקפות אלו: "אנו ממליצים למשתמשי אנדרואיד לנקוט בצעדים מקדימים כדי להימנע מאיום הכופר, למשל, התקנת אפליקציית אבטחה על המכשיר וגיבוי המידע השמור עליו". </a:t>
            </a:r>
            <a:r>
              <a:rPr lang="he-IL" sz="1600" b="1" dirty="0">
                <a:solidFill>
                  <a:schemeClr val="bg1"/>
                </a:solidFill>
              </a:rPr>
              <a:t>"כמו כן, מומלץ להימנע מחנויות אפליקציות לא רשמיות או מלחיצה על קישורים חשודים בהודעות דואר אלקטרוני או בהודעות </a:t>
            </a:r>
            <a:r>
              <a:rPr lang="en-US" sz="1600" b="1" dirty="0">
                <a:solidFill>
                  <a:schemeClr val="bg1"/>
                </a:solidFill>
              </a:rPr>
              <a:t>SMS".</a:t>
            </a:r>
          </a:p>
          <a:p>
            <a:endParaRPr lang="he-IL" sz="1600" b="1" dirty="0">
              <a:solidFill>
                <a:schemeClr val="bg1"/>
              </a:solidFill>
            </a:endParaRPr>
          </a:p>
        </p:txBody>
      </p:sp>
      <p:pic>
        <p:nvPicPr>
          <p:cNvPr id="10" name="תמונה 9">
            <a:extLst>
              <a:ext uri="{FF2B5EF4-FFF2-40B4-BE49-F238E27FC236}">
                <a16:creationId xmlns:a16="http://schemas.microsoft.com/office/drawing/2014/main" id="{2011AF06-5964-4178-BAE0-0D157BD0F8B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72485" y="152400"/>
            <a:ext cx="1117600" cy="609601"/>
          </a:xfrm>
          <a:prstGeom prst="rect">
            <a:avLst/>
          </a:prstGeom>
        </p:spPr>
      </p:pic>
    </p:spTree>
    <p:extLst>
      <p:ext uri="{BB962C8B-B14F-4D97-AF65-F5344CB8AC3E}">
        <p14:creationId xmlns:p14="http://schemas.microsoft.com/office/powerpoint/2010/main" val="3140393233"/>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564</TotalTime>
  <Words>1488</Words>
  <Application>Microsoft Office PowerPoint</Application>
  <PresentationFormat>‫הצגה על המסך (4:3)</PresentationFormat>
  <Paragraphs>46</Paragraphs>
  <Slides>11</Slides>
  <Notes>0</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11</vt:i4>
      </vt:variant>
    </vt:vector>
  </HeadingPairs>
  <TitlesOfParts>
    <vt:vector size="15" baseType="lpstr">
      <vt:lpstr>Arial</vt:lpstr>
      <vt:lpstr>Calibri</vt:lpstr>
      <vt:lpstr>Lora</vt:lpstr>
      <vt:lpstr>ערכת נושא Office</vt:lpstr>
      <vt:lpstr>ווירוס כופר</vt:lpstr>
      <vt:lpstr>מצגת של PowerPoint‏</vt:lpstr>
      <vt:lpstr>מצגת של PowerPoint‏</vt:lpstr>
      <vt:lpstr>סוגי הצפנה שנצפו בנוהל IDA</vt:lpstr>
      <vt:lpstr>מצגת של PowerPoint‏</vt:lpstr>
      <vt:lpstr> מה לעשות אם כבר נפגעתם מתוכנת כופר? </vt:lpstr>
      <vt:lpstr>דוגמא להודעה שנשלחה למשתמש אשר נפגע מווירוס הכופר  Locky</vt:lpstr>
      <vt:lpstr>מי הוא ווירוס הכופר Locky ולמה הוא גורם: </vt:lpstr>
      <vt:lpstr>תוכנות הכופר פוגעות גם במובייל </vt:lpstr>
      <vt:lpstr>האקרים עשו שימוש בנוזקות כופר - בתי חולים בבריטניה שותקו </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שקופית 1</dc:title>
  <dc:creator>Yuval Hahsmonay</dc:creator>
  <cp:lastModifiedBy>Ariel Kravizki</cp:lastModifiedBy>
  <cp:revision>96</cp:revision>
  <dcterms:created xsi:type="dcterms:W3CDTF">2018-12-11T14:11:37Z</dcterms:created>
  <dcterms:modified xsi:type="dcterms:W3CDTF">2019-12-21T16:39:30Z</dcterms:modified>
</cp:coreProperties>
</file>

<file path=docProps/thumbnail.jpeg>
</file>